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6" r:id="rId1"/>
  </p:sldMasterIdLst>
  <p:notesMasterIdLst>
    <p:notesMasterId r:id="rId80"/>
  </p:notesMasterIdLst>
  <p:handoutMasterIdLst>
    <p:handoutMasterId r:id="rId81"/>
  </p:handoutMasterIdLst>
  <p:sldIdLst>
    <p:sldId id="447" r:id="rId2"/>
    <p:sldId id="465" r:id="rId3"/>
    <p:sldId id="467" r:id="rId4"/>
    <p:sldId id="468" r:id="rId5"/>
    <p:sldId id="448" r:id="rId6"/>
    <p:sldId id="348" r:id="rId7"/>
    <p:sldId id="366" r:id="rId8"/>
    <p:sldId id="403" r:id="rId9"/>
    <p:sldId id="404" r:id="rId10"/>
    <p:sldId id="359" r:id="rId11"/>
    <p:sldId id="405" r:id="rId12"/>
    <p:sldId id="351" r:id="rId13"/>
    <p:sldId id="352" r:id="rId14"/>
    <p:sldId id="288" r:id="rId15"/>
    <p:sldId id="407" r:id="rId16"/>
    <p:sldId id="400" r:id="rId17"/>
    <p:sldId id="349" r:id="rId18"/>
    <p:sldId id="353" r:id="rId19"/>
    <p:sldId id="289" r:id="rId20"/>
    <p:sldId id="354" r:id="rId21"/>
    <p:sldId id="355" r:id="rId22"/>
    <p:sldId id="409" r:id="rId23"/>
    <p:sldId id="390" r:id="rId24"/>
    <p:sldId id="373" r:id="rId25"/>
    <p:sldId id="449" r:id="rId26"/>
    <p:sldId id="375" r:id="rId27"/>
    <p:sldId id="410" r:id="rId28"/>
    <p:sldId id="376" r:id="rId29"/>
    <p:sldId id="411" r:id="rId30"/>
    <p:sldId id="412" r:id="rId31"/>
    <p:sldId id="378" r:id="rId32"/>
    <p:sldId id="435" r:id="rId33"/>
    <p:sldId id="436" r:id="rId34"/>
    <p:sldId id="437" r:id="rId35"/>
    <p:sldId id="438" r:id="rId36"/>
    <p:sldId id="439" r:id="rId37"/>
    <p:sldId id="417" r:id="rId38"/>
    <p:sldId id="418" r:id="rId39"/>
    <p:sldId id="419" r:id="rId40"/>
    <p:sldId id="420" r:id="rId41"/>
    <p:sldId id="421" r:id="rId42"/>
    <p:sldId id="464" r:id="rId43"/>
    <p:sldId id="423" r:id="rId44"/>
    <p:sldId id="424" r:id="rId45"/>
    <p:sldId id="425" r:id="rId46"/>
    <p:sldId id="426" r:id="rId47"/>
    <p:sldId id="427" r:id="rId48"/>
    <p:sldId id="428" r:id="rId49"/>
    <p:sldId id="429" r:id="rId50"/>
    <p:sldId id="430" r:id="rId51"/>
    <p:sldId id="431" r:id="rId52"/>
    <p:sldId id="432" r:id="rId53"/>
    <p:sldId id="433" r:id="rId54"/>
    <p:sldId id="434" r:id="rId55"/>
    <p:sldId id="440" r:id="rId56"/>
    <p:sldId id="441" r:id="rId57"/>
    <p:sldId id="442" r:id="rId58"/>
    <p:sldId id="382" r:id="rId59"/>
    <p:sldId id="383" r:id="rId60"/>
    <p:sldId id="384" r:id="rId61"/>
    <p:sldId id="385" r:id="rId62"/>
    <p:sldId id="386" r:id="rId63"/>
    <p:sldId id="387" r:id="rId64"/>
    <p:sldId id="388" r:id="rId65"/>
    <p:sldId id="401" r:id="rId66"/>
    <p:sldId id="391" r:id="rId67"/>
    <p:sldId id="356" r:id="rId68"/>
    <p:sldId id="389" r:id="rId69"/>
    <p:sldId id="452" r:id="rId70"/>
    <p:sldId id="392" r:id="rId71"/>
    <p:sldId id="453" r:id="rId72"/>
    <p:sldId id="393" r:id="rId73"/>
    <p:sldId id="357" r:id="rId74"/>
    <p:sldId id="454" r:id="rId75"/>
    <p:sldId id="455" r:id="rId76"/>
    <p:sldId id="394" r:id="rId77"/>
    <p:sldId id="466" r:id="rId78"/>
    <p:sldId id="445" r:id="rId79"/>
  </p:sldIdLst>
  <p:sldSz cx="9144000" cy="6858000" type="screen4x3"/>
  <p:notesSz cx="6858000" cy="9144000"/>
  <p:custDataLst>
    <p:tags r:id="rId83"/>
  </p:custDataLst>
  <p:defaultTextStyle>
    <a:defPPr>
      <a:defRPr lang="en-US"/>
    </a:defPPr>
    <a:lvl1pPr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1pPr>
    <a:lvl2pPr marL="4572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2pPr>
    <a:lvl3pPr marL="9144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3pPr>
    <a:lvl4pPr marL="13716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4pPr>
    <a:lvl5pPr marL="18288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5pPr>
    <a:lvl6pPr marL="2286000" algn="l" defTabSz="457200" rtl="0" eaLnBrk="1" latinLnBrk="0" hangingPunct="1">
      <a:defRPr sz="2000" kern="1200">
        <a:solidFill>
          <a:srgbClr val="292929"/>
        </a:solidFill>
        <a:latin typeface="Arial" pitchFamily="21" charset="0"/>
        <a:ea typeface="Arial" pitchFamily="21" charset="0"/>
        <a:cs typeface="Arial" pitchFamily="21" charset="0"/>
      </a:defRPr>
    </a:lvl6pPr>
    <a:lvl7pPr marL="2743200" algn="l" defTabSz="457200" rtl="0" eaLnBrk="1" latinLnBrk="0" hangingPunct="1">
      <a:defRPr sz="2000" kern="1200">
        <a:solidFill>
          <a:srgbClr val="292929"/>
        </a:solidFill>
        <a:latin typeface="Arial" pitchFamily="21" charset="0"/>
        <a:ea typeface="Arial" pitchFamily="21" charset="0"/>
        <a:cs typeface="Arial" pitchFamily="21" charset="0"/>
      </a:defRPr>
    </a:lvl7pPr>
    <a:lvl8pPr marL="3200400" algn="l" defTabSz="457200" rtl="0" eaLnBrk="1" latinLnBrk="0" hangingPunct="1">
      <a:defRPr sz="2000" kern="1200">
        <a:solidFill>
          <a:srgbClr val="292929"/>
        </a:solidFill>
        <a:latin typeface="Arial" pitchFamily="21" charset="0"/>
        <a:ea typeface="Arial" pitchFamily="21" charset="0"/>
        <a:cs typeface="Arial" pitchFamily="21" charset="0"/>
      </a:defRPr>
    </a:lvl8pPr>
    <a:lvl9pPr marL="3657600" algn="l" defTabSz="457200" rtl="0" eaLnBrk="1" latinLnBrk="0" hangingPunct="1">
      <a:defRPr sz="2000" kern="1200">
        <a:solidFill>
          <a:srgbClr val="292929"/>
        </a:solidFill>
        <a:latin typeface="Arial" pitchFamily="21" charset="0"/>
        <a:ea typeface="Arial" pitchFamily="21" charset="0"/>
        <a:cs typeface="Arial" pitchFamily="21"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ven List" initials="SM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D418"/>
    <a:srgbClr val="F7B507"/>
    <a:srgbClr val="FA9106"/>
    <a:srgbClr val="F15A22"/>
    <a:srgbClr val="F1FAFD"/>
    <a:srgbClr val="E9F7FB"/>
    <a:srgbClr val="E55725"/>
    <a:srgbClr val="BDE6F2"/>
    <a:srgbClr val="292929"/>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4" autoAdjust="0"/>
    <p:restoredTop sz="80435" autoAdjust="0"/>
  </p:normalViewPr>
  <p:slideViewPr>
    <p:cSldViewPr>
      <p:cViewPr varScale="1">
        <p:scale>
          <a:sx n="72" d="100"/>
          <a:sy n="72" d="100"/>
        </p:scale>
        <p:origin x="-1272"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296"/>
    </p:cViewPr>
  </p:sorterViewPr>
  <p:notesViewPr>
    <p:cSldViewPr>
      <p:cViewPr varScale="1">
        <p:scale>
          <a:sx n="60" d="100"/>
          <a:sy n="60" d="100"/>
        </p:scale>
        <p:origin x="-249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interSettings" Target="printerSettings/printerSettings1.bin"/><Relationship Id="rId83" Type="http://schemas.openxmlformats.org/officeDocument/2006/relationships/tags" Target="tags/tag1.xml"/><Relationship Id="rId84" Type="http://schemas.openxmlformats.org/officeDocument/2006/relationships/commentAuthors" Target="commentAuthors.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solidFill>
                  <a:schemeClr val="tx1"/>
                </a:solidFill>
                <a:latin typeface="Arial" charset="0"/>
                <a:ea typeface="+mn-ea"/>
                <a:cs typeface="Arial" charset="0"/>
              </a:defRPr>
            </a:lvl1pPr>
          </a:lstStyle>
          <a:p>
            <a:pPr>
              <a:defRPr/>
            </a:pPr>
            <a:endParaRPr lang="en-IN"/>
          </a:p>
        </p:txBody>
      </p:sp>
      <p:sp>
        <p:nvSpPr>
          <p:cNvPr id="1679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solidFill>
                  <a:schemeClr val="tx1"/>
                </a:solidFill>
              </a:defRPr>
            </a:lvl1pPr>
          </a:lstStyle>
          <a:p>
            <a:fld id="{3645A85B-5EE2-224D-892B-EBDEE738041D}" type="datetime1">
              <a:rPr lang="en-US"/>
              <a:pPr/>
              <a:t>4/3/12</a:t>
            </a:fld>
            <a:endParaRPr lang="en-US"/>
          </a:p>
        </p:txBody>
      </p:sp>
      <p:sp>
        <p:nvSpPr>
          <p:cNvPr id="1679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solidFill>
                  <a:schemeClr val="tx1"/>
                </a:solidFill>
                <a:latin typeface="Arial" charset="0"/>
                <a:ea typeface="+mn-ea"/>
                <a:cs typeface="Arial" charset="0"/>
              </a:defRPr>
            </a:lvl1pPr>
          </a:lstStyle>
          <a:p>
            <a:pPr>
              <a:defRPr/>
            </a:pPr>
            <a:endParaRPr lang="en-IN"/>
          </a:p>
        </p:txBody>
      </p:sp>
      <p:sp>
        <p:nvSpPr>
          <p:cNvPr id="1679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solidFill>
                  <a:schemeClr val="tx1"/>
                </a:solidFill>
              </a:defRPr>
            </a:lvl1pPr>
          </a:lstStyle>
          <a:p>
            <a:fld id="{60FD0B95-DBA3-234F-B321-9A64082D11C4}" type="slidenum">
              <a:rPr lang="en-US"/>
              <a:pPr/>
              <a:t>‹#›</a:t>
            </a:fld>
            <a:endParaRPr lang="en-US"/>
          </a:p>
        </p:txBody>
      </p:sp>
    </p:spTree>
    <p:extLst>
      <p:ext uri="{BB962C8B-B14F-4D97-AF65-F5344CB8AC3E}">
        <p14:creationId xmlns:p14="http://schemas.microsoft.com/office/powerpoint/2010/main" val="9587386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spcBef>
                <a:spcPct val="0"/>
              </a:spcBef>
              <a:buFontTx/>
              <a:buNone/>
              <a:defRPr sz="1200">
                <a:solidFill>
                  <a:schemeClr val="tx1"/>
                </a:solidFill>
                <a:latin typeface="Arial" pitchFamily="-65" charset="0"/>
                <a:ea typeface="Arial" pitchFamily="-65" charset="0"/>
                <a:cs typeface="Arial" pitchFamily="-65"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spcBef>
                <a:spcPct val="0"/>
              </a:spcBef>
              <a:buFontTx/>
              <a:buNone/>
              <a:defRPr sz="1200">
                <a:solidFill>
                  <a:schemeClr val="tx1"/>
                </a:solidFill>
              </a:defRPr>
            </a:lvl1pPr>
          </a:lstStyle>
          <a:p>
            <a:fld id="{357A0049-9727-1C49-9F90-B954D42273FA}" type="datetime1">
              <a:rPr lang="en-US"/>
              <a:pPr/>
              <a:t>4/3/12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spcBef>
                <a:spcPct val="0"/>
              </a:spcBef>
              <a:buFontTx/>
              <a:buNone/>
              <a:defRPr sz="1200">
                <a:solidFill>
                  <a:schemeClr val="tx1"/>
                </a:solidFill>
                <a:latin typeface="Arial" pitchFamily="-65" charset="0"/>
                <a:ea typeface="Arial" pitchFamily="-65" charset="0"/>
                <a:cs typeface="Arial" pitchFamily="-65"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spcBef>
                <a:spcPct val="0"/>
              </a:spcBef>
              <a:buFontTx/>
              <a:buNone/>
              <a:defRPr sz="1200">
                <a:solidFill>
                  <a:schemeClr val="tx1"/>
                </a:solidFill>
              </a:defRPr>
            </a:lvl1pPr>
          </a:lstStyle>
          <a:p>
            <a:fld id="{C91E950B-F458-354F-BE3A-215FB82C404C}" type="slidenum">
              <a:rPr lang="en-US"/>
              <a:pPr/>
              <a:t>‹#›</a:t>
            </a:fld>
            <a:endParaRPr lang="en-US"/>
          </a:p>
        </p:txBody>
      </p:sp>
    </p:spTree>
    <p:extLst>
      <p:ext uri="{BB962C8B-B14F-4D97-AF65-F5344CB8AC3E}">
        <p14:creationId xmlns:p14="http://schemas.microsoft.com/office/powerpoint/2010/main" val="175915503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www.agilemodeling.com/artifacts/systemUseCase.htm"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ea typeface="ＭＳ Ｐゴシック" pitchFamily="21" charset="-128"/>
                <a:cs typeface="Arial" pitchFamily="21" charset="0"/>
              </a:rPr>
              <a:t>Plan, execute and report on Agile projects</a:t>
            </a:r>
          </a:p>
          <a:p>
            <a:pPr eaLnBrk="1" hangingPunct="1">
              <a:spcBef>
                <a:spcPct val="0"/>
              </a:spcBef>
            </a:pPr>
            <a:endParaRPr lang="en-US" dirty="0" smtClean="0">
              <a:ea typeface="ＭＳ Ｐゴシック" pitchFamily="21" charset="-128"/>
              <a:cs typeface="Arial" pitchFamily="21" charset="0"/>
            </a:endParaRPr>
          </a:p>
          <a:p>
            <a:pPr eaLnBrk="1" hangingPunct="1">
              <a:spcBef>
                <a:spcPct val="0"/>
              </a:spcBef>
            </a:pPr>
            <a:endParaRPr lang="en-US" dirty="0" smtClean="0">
              <a:ea typeface="ＭＳ Ｐゴシック" pitchFamily="21" charset="-128"/>
              <a:cs typeface="Arial" pitchFamily="21" charset="0"/>
            </a:endParaRPr>
          </a:p>
          <a:p>
            <a:pPr eaLnBrk="1" hangingPunct="1">
              <a:spcBef>
                <a:spcPct val="0"/>
              </a:spcBef>
            </a:pPr>
            <a:r>
              <a:rPr lang="en-US" dirty="0" smtClean="0">
                <a:ea typeface="ＭＳ Ｐゴシック" pitchFamily="21" charset="-128"/>
                <a:cs typeface="Arial" pitchFamily="21" charset="0"/>
              </a:rPr>
              <a:t>--------------------------------------------------------------------------------------------------------------------</a:t>
            </a:r>
          </a:p>
          <a:p>
            <a:pPr eaLnBrk="1" hangingPunct="1">
              <a:spcBef>
                <a:spcPct val="0"/>
              </a:spcBef>
            </a:pPr>
            <a:r>
              <a:rPr lang="en-US" dirty="0" smtClean="0">
                <a:ea typeface="ＭＳ Ｐゴシック" pitchFamily="21" charset="-128"/>
                <a:cs typeface="Arial" pitchFamily="21" charset="0"/>
              </a:rPr>
              <a:t>Welcome to the module Planning the Project. This module is brought to you by ThoughtWorks Studios, maker of Mingle,</a:t>
            </a:r>
            <a:r>
              <a:rPr lang="en-US" baseline="0" dirty="0" smtClean="0">
                <a:ea typeface="ＭＳ Ｐゴシック" pitchFamily="21" charset="-128"/>
                <a:cs typeface="Arial" pitchFamily="21" charset="0"/>
              </a:rPr>
              <a:t> Cruise, and Twist.</a:t>
            </a:r>
          </a:p>
          <a:p>
            <a:pPr eaLnBrk="1" hangingPunct="1">
              <a:spcBef>
                <a:spcPct val="0"/>
              </a:spcBef>
            </a:pPr>
            <a:endParaRPr lang="en-US" baseline="0" dirty="0" smtClean="0">
              <a:ea typeface="ＭＳ Ｐゴシック" pitchFamily="21" charset="-128"/>
              <a:cs typeface="Arial" pitchFamily="21" charset="0"/>
            </a:endParaRPr>
          </a:p>
          <a:p>
            <a:pPr eaLnBrk="1" hangingPunct="1">
              <a:spcBef>
                <a:spcPct val="0"/>
              </a:spcBef>
            </a:pPr>
            <a:r>
              <a:rPr lang="en-US" baseline="0" dirty="0" smtClean="0">
                <a:ea typeface="ＭＳ Ｐゴシック" pitchFamily="21" charset="-128"/>
                <a:cs typeface="Arial" pitchFamily="21" charset="0"/>
              </a:rPr>
              <a:t>In this module, we’ll explore the practices that help Managers and Project Managers plan, execute, and report on Agile projects.</a:t>
            </a:r>
            <a:endParaRPr lang="en-US" dirty="0" smtClean="0">
              <a:ea typeface="ＭＳ Ｐゴシック" pitchFamily="21" charset="-128"/>
              <a:cs typeface="Arial" pitchFamily="21" charset="0"/>
            </a:endParaRPr>
          </a:p>
          <a:p>
            <a:pPr eaLnBrk="1" hangingPunct="1">
              <a:spcBef>
                <a:spcPct val="0"/>
              </a:spcBef>
            </a:pPr>
            <a:endParaRPr lang="en-US" dirty="0" smtClean="0">
              <a:ea typeface="ＭＳ Ｐゴシック" pitchFamily="21" charset="-128"/>
              <a:cs typeface="Arial" pitchFamily="21"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a:t>
            </a:fld>
            <a:endParaRPr lang="en-US"/>
          </a:p>
        </p:txBody>
      </p:sp>
    </p:spTree>
    <p:extLst>
      <p:ext uri="{BB962C8B-B14F-4D97-AF65-F5344CB8AC3E}">
        <p14:creationId xmlns:p14="http://schemas.microsoft.com/office/powerpoint/2010/main" val="4288198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Created individuals given names – Bill, Jack</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Have characteristics</a:t>
            </a:r>
            <a:r>
              <a:rPr lang="en-US" sz="1200" b="0" kern="1200" baseline="0" dirty="0" smtClean="0">
                <a:solidFill>
                  <a:schemeClr val="tx1"/>
                </a:solidFill>
                <a:latin typeface="+mn-lt"/>
                <a:ea typeface="ＭＳ Ｐゴシック" pitchFamily="-65" charset="-128"/>
                <a:cs typeface="Arial" charset="0"/>
              </a:rPr>
              <a:t> like – biographic, </a:t>
            </a:r>
            <a:r>
              <a:rPr lang="en-US" sz="1200" b="0" kern="1200" baseline="0" dirty="0" err="1" smtClean="0">
                <a:solidFill>
                  <a:schemeClr val="tx1"/>
                </a:solidFill>
                <a:latin typeface="+mn-lt"/>
                <a:ea typeface="ＭＳ Ｐゴシック" pitchFamily="-65" charset="-128"/>
                <a:cs typeface="Arial" charset="0"/>
              </a:rPr>
              <a:t>technographic</a:t>
            </a:r>
            <a:r>
              <a:rPr lang="en-US" sz="1200" b="0" kern="1200" baseline="0" dirty="0" smtClean="0">
                <a:solidFill>
                  <a:schemeClr val="tx1"/>
                </a:solidFill>
                <a:latin typeface="+mn-lt"/>
                <a:ea typeface="ＭＳ Ｐゴシック" pitchFamily="-65" charset="-128"/>
                <a:cs typeface="Arial" charset="0"/>
              </a:rPr>
              <a:t>, attitudes, relationship to/from the business, etc</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Used to create paths through the system</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“How would Bill search for a flight?”</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Bill and Jack may have the same role, but different Personas</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By discussing the different personas and how they’d interact with the system we get stories.</a:t>
            </a:r>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Now let’s talk about Personas.</a:t>
            </a:r>
          </a:p>
          <a:p>
            <a:endParaRPr lang="en-US" sz="1200" b="1"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Personas are </a:t>
            </a:r>
            <a:r>
              <a:rPr lang="en-US" sz="1200" i="1" kern="1200" dirty="0" smtClean="0">
                <a:solidFill>
                  <a:schemeClr val="tx1"/>
                </a:solidFill>
                <a:latin typeface="+mn-lt"/>
                <a:ea typeface="ＭＳ Ｐゴシック" pitchFamily="-65" charset="-128"/>
                <a:cs typeface="Arial" charset="0"/>
              </a:rPr>
              <a:t>created </a:t>
            </a:r>
            <a:r>
              <a:rPr lang="en-US" sz="1200" kern="1200" dirty="0" smtClean="0">
                <a:solidFill>
                  <a:schemeClr val="tx1"/>
                </a:solidFill>
                <a:latin typeface="+mn-lt"/>
                <a:ea typeface="ＭＳ Ｐゴシック" pitchFamily="-65" charset="-128"/>
                <a:cs typeface="Arial" charset="0"/>
              </a:rPr>
              <a:t>people. They combine sets of characteristics that allow the project team to talk about them as if they were real. The advantages over using real people are that there’s no danger of offending someone when we talk about them, there’s no need to ask someone personal questions,</a:t>
            </a:r>
            <a:r>
              <a:rPr lang="en-US" sz="1200" kern="1200" baseline="0" dirty="0" smtClean="0">
                <a:solidFill>
                  <a:schemeClr val="tx1"/>
                </a:solidFill>
                <a:latin typeface="+mn-lt"/>
                <a:ea typeface="ＭＳ Ｐゴシック" pitchFamily="-65" charset="-128"/>
                <a:cs typeface="Arial" charset="0"/>
              </a:rPr>
              <a:t> the personas </a:t>
            </a:r>
            <a:r>
              <a:rPr lang="en-US" sz="1200" kern="1200" dirty="0" smtClean="0">
                <a:solidFill>
                  <a:schemeClr val="tx1"/>
                </a:solidFill>
                <a:latin typeface="+mn-lt"/>
                <a:ea typeface="ＭＳ Ｐゴシック" pitchFamily="-65" charset="-128"/>
                <a:cs typeface="Arial" charset="0"/>
              </a:rPr>
              <a:t>are crafted to satisfy a need, and they don’t have to get fed or paid. </a:t>
            </a:r>
            <a:r>
              <a:rPr lang="en-US" sz="1200" i="1" kern="1200" dirty="0" smtClean="0">
                <a:solidFill>
                  <a:schemeClr val="tx1"/>
                </a:solidFill>
                <a:latin typeface="+mn-lt"/>
                <a:ea typeface="ＭＳ Ｐゴシック" pitchFamily="-65" charset="-128"/>
                <a:cs typeface="Arial" charset="0"/>
              </a:rPr>
              <a:t>[hopefully, this will get a chuckle – pause for the chuckle]</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Personas take on Roles, just like real people. However, unlike Roles, they are not incorporated into Stories. Rather they are used as the context and checkpoint for Stories. That is, if there are Personas named Sharon and Fred, we might ask “How would Fred do that?” or “Would that satisfy Sharon?”</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The more we talk about them, the more real they become. We work hard to avoid saying</a:t>
            </a:r>
            <a:r>
              <a:rPr lang="en-US" sz="1200" kern="1200" baseline="0" dirty="0" smtClean="0">
                <a:solidFill>
                  <a:schemeClr val="tx1"/>
                </a:solidFill>
                <a:latin typeface="+mn-lt"/>
                <a:ea typeface="ＭＳ Ｐゴシック" pitchFamily="-65" charset="-128"/>
                <a:cs typeface="Arial" charset="0"/>
              </a:rPr>
              <a:t> “What would a </a:t>
            </a:r>
            <a:r>
              <a:rPr lang="en-US" sz="1200" kern="1200" baseline="0" dirty="0" err="1" smtClean="0">
                <a:solidFill>
                  <a:schemeClr val="tx1"/>
                </a:solidFill>
                <a:latin typeface="+mn-lt"/>
                <a:ea typeface="ＭＳ Ｐゴシック" pitchFamily="-65" charset="-128"/>
                <a:cs typeface="Arial" charset="0"/>
              </a:rPr>
              <a:t>Superuser</a:t>
            </a:r>
            <a:r>
              <a:rPr lang="en-US" sz="1200" kern="1200" baseline="0" dirty="0" smtClean="0">
                <a:solidFill>
                  <a:schemeClr val="tx1"/>
                </a:solidFill>
                <a:latin typeface="+mn-lt"/>
                <a:ea typeface="ＭＳ Ｐゴシック" pitchFamily="-65" charset="-128"/>
                <a:cs typeface="Arial" charset="0"/>
              </a:rPr>
              <a:t> do?” when talking about acceptance criteria and system flow, and try to stay with the Personas. That helps us remember that more than one Persona may take on the same Role, and that each Persona can take on multiple Roles.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To create a persona we discuss</a:t>
            </a:r>
          </a:p>
          <a:p>
            <a:pPr lvl="1">
              <a:buFont typeface="Arial" pitchFamily="34" charset="0"/>
              <a:buChar char="•"/>
            </a:pPr>
            <a:r>
              <a:rPr lang="en-US" sz="1200" b="0" kern="1200" dirty="0" smtClean="0">
                <a:solidFill>
                  <a:schemeClr val="tx1"/>
                </a:solidFill>
                <a:latin typeface="+mn-lt"/>
                <a:ea typeface="ＭＳ Ｐゴシック" pitchFamily="-65" charset="-128"/>
                <a:cs typeface="Arial" charset="0"/>
              </a:rPr>
              <a:t>Background</a:t>
            </a:r>
            <a:r>
              <a:rPr lang="en-US" sz="1200" b="0" kern="1200" baseline="0" dirty="0" smtClean="0">
                <a:solidFill>
                  <a:schemeClr val="tx1"/>
                </a:solidFill>
                <a:latin typeface="+mn-lt"/>
                <a:ea typeface="ＭＳ Ｐゴシック" pitchFamily="-65" charset="-128"/>
                <a:cs typeface="Arial" charset="0"/>
              </a:rPr>
              <a:t> and history</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Professional experience</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Technological level</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Hobbies</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Goals</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Relationship to the business</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Find</a:t>
            </a:r>
            <a:r>
              <a:rPr lang="en-US" sz="1200" b="0" kern="1200" baseline="0" dirty="0" smtClean="0">
                <a:solidFill>
                  <a:schemeClr val="tx1"/>
                </a:solidFill>
                <a:latin typeface="+mn-lt"/>
                <a:ea typeface="ＭＳ Ｐゴシック" pitchFamily="-65" charset="-128"/>
                <a:cs typeface="Arial" charset="0"/>
              </a:rPr>
              <a:t> a photograph that gives the persona visibility</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Hung</a:t>
            </a:r>
            <a:r>
              <a:rPr lang="en-US" sz="1200" b="0" kern="1200" baseline="0" dirty="0" smtClean="0">
                <a:solidFill>
                  <a:schemeClr val="tx1"/>
                </a:solidFill>
                <a:latin typeface="+mn-lt"/>
                <a:ea typeface="ＭＳ Ｐゴシック" pitchFamily="-65" charset="-128"/>
                <a:cs typeface="Arial" charset="0"/>
              </a:rPr>
              <a:t> up in the team room</a:t>
            </a:r>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To create personas, we talk about their background and history, their professional experience,</a:t>
            </a:r>
            <a:r>
              <a:rPr lang="en-US" sz="1200" b="0" kern="1200" baseline="0" dirty="0" smtClean="0">
                <a:solidFill>
                  <a:schemeClr val="tx1"/>
                </a:solidFill>
                <a:latin typeface="+mn-lt"/>
                <a:ea typeface="ＭＳ Ｐゴシック" pitchFamily="-65" charset="-128"/>
                <a:cs typeface="Arial" charset="0"/>
              </a:rPr>
              <a:t> their families, their education, their hobbies, and more.  We try to make them as real as possible.</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Typically, we will find a photograph – usually from a clipart site, so it’s </a:t>
            </a:r>
            <a:r>
              <a:rPr lang="en-US" sz="1200" b="0" i="1" kern="1200" baseline="0" dirty="0" smtClean="0">
                <a:solidFill>
                  <a:schemeClr val="tx1"/>
                </a:solidFill>
                <a:latin typeface="+mn-lt"/>
                <a:ea typeface="ＭＳ Ｐゴシック" pitchFamily="-65" charset="-128"/>
                <a:cs typeface="Arial" charset="0"/>
              </a:rPr>
              <a:t>not </a:t>
            </a:r>
            <a:r>
              <a:rPr lang="en-US" sz="1200" b="0" i="0" kern="1200" baseline="0" dirty="0" smtClean="0">
                <a:solidFill>
                  <a:schemeClr val="tx1"/>
                </a:solidFill>
                <a:latin typeface="+mn-lt"/>
                <a:ea typeface="ＭＳ Ｐゴシック" pitchFamily="-65" charset="-128"/>
                <a:cs typeface="Arial" charset="0"/>
              </a:rPr>
              <a:t>someone we know – to use for the persona.  We’ll create persona sheets – profiles with the picture – and put them where they’re visible to all of the members of the team.</a:t>
            </a:r>
          </a:p>
          <a:p>
            <a:endParaRPr lang="en-US" sz="1200" b="0" i="0" kern="1200" baseline="0" dirty="0" smtClean="0">
              <a:solidFill>
                <a:schemeClr val="tx1"/>
              </a:solidFill>
              <a:latin typeface="+mn-lt"/>
              <a:ea typeface="ＭＳ Ｐゴシック" pitchFamily="-65" charset="-128"/>
              <a:cs typeface="Arial" charset="0"/>
            </a:endParaRPr>
          </a:p>
          <a:p>
            <a:r>
              <a:rPr lang="en-US" sz="1200" b="0" i="0" kern="1200" baseline="0" dirty="0" smtClean="0">
                <a:solidFill>
                  <a:schemeClr val="tx1"/>
                </a:solidFill>
                <a:latin typeface="+mn-lt"/>
                <a:ea typeface="ＭＳ Ｐゴシック" pitchFamily="-65" charset="-128"/>
                <a:cs typeface="Arial" charset="0"/>
              </a:rPr>
              <a:t>Once we’ve identified a persona, and as we begin to flesh them out, we’ll start to develop scenarios.</a:t>
            </a:r>
            <a:endParaRPr lang="en-US" b="0"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ＭＳ Ｐゴシック" pitchFamily="-65" charset="-128"/>
                <a:cs typeface="Arial" charset="0"/>
              </a:rPr>
              <a:t>Add some content about how we use each - personas in both forward and backward looking, BA/UX, </a:t>
            </a:r>
            <a:r>
              <a:rPr lang="en-US" sz="1200" kern="1200" dirty="0" err="1" smtClean="0">
                <a:solidFill>
                  <a:schemeClr val="tx1"/>
                </a:solidFill>
                <a:latin typeface="+mn-lt"/>
                <a:ea typeface="ＭＳ Ｐゴシック" pitchFamily="-65" charset="-128"/>
                <a:cs typeface="Arial" charset="0"/>
              </a:rPr>
              <a:t>Dev</a:t>
            </a:r>
            <a:r>
              <a:rPr lang="en-US" sz="1200" kern="1200" dirty="0" smtClean="0">
                <a:solidFill>
                  <a:schemeClr val="tx1"/>
                </a:solidFill>
                <a:latin typeface="+mn-lt"/>
                <a:ea typeface="ＭＳ Ｐゴシック" pitchFamily="-65" charset="-128"/>
                <a:cs typeface="Arial" charset="0"/>
              </a:rPr>
              <a:t>,...</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Another source</a:t>
            </a:r>
            <a:r>
              <a:rPr lang="en-US" baseline="0" dirty="0" smtClean="0"/>
              <a:t> of stories are use cases.</a:t>
            </a:r>
          </a:p>
          <a:p>
            <a:pPr>
              <a:buFont typeface="Arial" pitchFamily="34" charset="0"/>
              <a:buChar char="•"/>
            </a:pPr>
            <a:r>
              <a:rPr lang="en-US" baseline="0" dirty="0" smtClean="0"/>
              <a:t>Use cases can be broken down into scenarios.</a:t>
            </a:r>
          </a:p>
          <a:p>
            <a:pPr>
              <a:buFont typeface="Arial" pitchFamily="34" charset="0"/>
              <a:buChar char="•"/>
            </a:pPr>
            <a:r>
              <a:rPr lang="en-US" baseline="0" dirty="0" smtClean="0"/>
              <a:t>The scenarios can then be dissected for stories.</a:t>
            </a:r>
          </a:p>
          <a:p>
            <a:endParaRPr lang="en-US" dirty="0"/>
          </a:p>
        </p:txBody>
      </p:sp>
      <p:sp>
        <p:nvSpPr>
          <p:cNvPr id="4" name="Slide Number Placeholder 3"/>
          <p:cNvSpPr>
            <a:spLocks noGrp="1"/>
          </p:cNvSpPr>
          <p:nvPr>
            <p:ph type="sldNum" sz="quarter" idx="10"/>
          </p:nvPr>
        </p:nvSpPr>
        <p:spPr/>
        <p:txBody>
          <a:bodyPr/>
          <a:lstStyle/>
          <a:p>
            <a:fld id="{E8A827D6-D89F-47E3-B5EE-04C3C4737BF1}"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dirty="0" smtClean="0">
                <a:solidFill>
                  <a:schemeClr val="tx1"/>
                </a:solidFill>
                <a:latin typeface="Helvetica" pitchFamily="-109" charset="0"/>
                <a:ea typeface="Helvetica" pitchFamily="-109" charset="0"/>
                <a:cs typeface="Helvetica" pitchFamily="-109" charset="0"/>
                <a:sym typeface="Helvetica" pitchFamily="-109" charset="0"/>
              </a:rPr>
              <a:t>A</a:t>
            </a:r>
            <a:r>
              <a:rPr lang="en-US" sz="1200" baseline="0" dirty="0" smtClean="0">
                <a:solidFill>
                  <a:schemeClr val="tx1"/>
                </a:solidFill>
                <a:latin typeface="Helvetica" pitchFamily="-109" charset="0"/>
                <a:ea typeface="Helvetica" pitchFamily="-109" charset="0"/>
                <a:cs typeface="Helvetica" pitchFamily="-109" charset="0"/>
                <a:sym typeface="Helvetica" pitchFamily="-109" charset="0"/>
              </a:rPr>
              <a:t> story about how a persona might accomplish a task</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baseline="0" dirty="0" smtClean="0">
                <a:solidFill>
                  <a:schemeClr val="tx1"/>
                </a:solidFill>
                <a:latin typeface="Helvetica" pitchFamily="-109" charset="0"/>
                <a:ea typeface="Helvetica" pitchFamily="-109" charset="0"/>
                <a:cs typeface="Helvetica" pitchFamily="-109" charset="0"/>
                <a:sym typeface="Helvetica" pitchFamily="-109" charset="0"/>
              </a:rPr>
              <a:t>Book a flight</a:t>
            </a:r>
          </a:p>
          <a:p>
            <a:pPr marL="457200" marR="0" lvl="1"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baseline="0" dirty="0" smtClean="0">
                <a:solidFill>
                  <a:schemeClr val="tx1"/>
                </a:solidFill>
                <a:latin typeface="Helvetica" pitchFamily="-109" charset="0"/>
                <a:ea typeface="Helvetica" pitchFamily="-109" charset="0"/>
                <a:cs typeface="Helvetica" pitchFamily="-109" charset="0"/>
                <a:sym typeface="Helvetica" pitchFamily="-109" charset="0"/>
              </a:rPr>
              <a:t>The super user may jump directly to a particular airline</a:t>
            </a:r>
          </a:p>
          <a:p>
            <a:pPr marL="457200" marR="0" lvl="1"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baseline="0" dirty="0" smtClean="0">
                <a:solidFill>
                  <a:schemeClr val="tx1"/>
                </a:solidFill>
                <a:latin typeface="Helvetica" pitchFamily="-109" charset="0"/>
                <a:ea typeface="Helvetica" pitchFamily="-109" charset="0"/>
                <a:cs typeface="Helvetica" pitchFamily="-109" charset="0"/>
                <a:sym typeface="Helvetica" pitchFamily="-109" charset="0"/>
              </a:rPr>
              <a:t>The casual user may want to browse all airlines</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baseline="0" dirty="0" smtClean="0">
                <a:solidFill>
                  <a:schemeClr val="tx1"/>
                </a:solidFill>
                <a:latin typeface="Helvetica" pitchFamily="-109" charset="0"/>
                <a:ea typeface="Helvetica" pitchFamily="-109" charset="0"/>
                <a:cs typeface="Helvetica" pitchFamily="-109" charset="0"/>
                <a:sym typeface="Helvetica" pitchFamily="-109" charset="0"/>
              </a:rPr>
              <a:t>Some current processes, some visionary or new</a:t>
            </a:r>
            <a:endParaRPr lang="en-US" sz="1200" dirty="0" smtClean="0">
              <a:solidFill>
                <a:schemeClr val="tx1"/>
              </a:solidFill>
              <a:latin typeface="Helvetica" pitchFamily="-109" charset="0"/>
              <a:ea typeface="Helvetica" pitchFamily="-109" charset="0"/>
              <a:cs typeface="Helvetica" pitchFamily="-109" charset="0"/>
              <a:sym typeface="Helvetica" pitchFamily="-109"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dirty="0" smtClean="0">
              <a:solidFill>
                <a:schemeClr val="tx1"/>
              </a:solidFill>
              <a:latin typeface="Helvetica" pitchFamily="-109" charset="0"/>
              <a:ea typeface="Helvetica" pitchFamily="-109" charset="0"/>
              <a:cs typeface="Helvetica" pitchFamily="-109" charset="0"/>
              <a:sym typeface="Helvetica" pitchFamily="-109"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dirty="0" smtClean="0">
              <a:solidFill>
                <a:schemeClr val="tx1"/>
              </a:solidFill>
              <a:latin typeface="Helvetica" pitchFamily="-109" charset="0"/>
              <a:ea typeface="Helvetica" pitchFamily="-109" charset="0"/>
              <a:cs typeface="Helvetica" pitchFamily="-109" charset="0"/>
              <a:sym typeface="Helvetica" pitchFamily="-109"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solidFill>
                  <a:schemeClr val="tx1"/>
                </a:solidFill>
                <a:latin typeface="Helvetica" pitchFamily="-109" charset="0"/>
                <a:ea typeface="Helvetica" pitchFamily="-109" charset="0"/>
                <a:cs typeface="Helvetica" pitchFamily="-109" charset="0"/>
                <a:sym typeface="Helvetica" pitchFamily="-109" charset="0"/>
              </a:rPr>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solidFill>
                  <a:schemeClr val="tx1"/>
                </a:solidFill>
                <a:latin typeface="Helvetica" pitchFamily="-109" charset="0"/>
                <a:ea typeface="Helvetica" pitchFamily="-109" charset="0"/>
                <a:cs typeface="Helvetica" pitchFamily="-109" charset="0"/>
                <a:sym typeface="Helvetica" pitchFamily="-109" charset="0"/>
              </a:rPr>
              <a:t>We use </a:t>
            </a:r>
            <a:r>
              <a:rPr lang="en-US" sz="1200" b="1" dirty="0" smtClean="0">
                <a:solidFill>
                  <a:schemeClr val="tx1"/>
                </a:solidFill>
                <a:latin typeface="Helvetica" pitchFamily="-109" charset="0"/>
                <a:ea typeface="Helvetica" pitchFamily="-109" charset="0"/>
                <a:cs typeface="Helvetica" pitchFamily="-109" charset="0"/>
                <a:sym typeface="Helvetica" pitchFamily="-109" charset="0"/>
              </a:rPr>
              <a:t>Scenarios</a:t>
            </a:r>
            <a:r>
              <a:rPr lang="en-US" sz="1200" dirty="0" smtClean="0">
                <a:solidFill>
                  <a:schemeClr val="tx1"/>
                </a:solidFill>
                <a:latin typeface="Helvetica" pitchFamily="-109" charset="0"/>
                <a:ea typeface="Helvetica" pitchFamily="-109" charset="0"/>
                <a:cs typeface="Helvetica" pitchFamily="-109" charset="0"/>
                <a:sym typeface="Helvetica" pitchFamily="-109" charset="0"/>
              </a:rPr>
              <a:t> to drive out requirements and to validate that solutions can solve the tasks identified in all possible environments. This is where we might see various personas taking on multiple roles and helping us to understand how they would use, and respond to, the solution</a:t>
            </a:r>
            <a:r>
              <a:rPr lang="en-US" sz="1200" baseline="0" dirty="0" smtClean="0">
                <a:solidFill>
                  <a:schemeClr val="tx1"/>
                </a:solidFill>
                <a:latin typeface="Helvetica" pitchFamily="-109" charset="0"/>
                <a:ea typeface="Helvetica" pitchFamily="-109" charset="0"/>
                <a:cs typeface="Helvetica" pitchFamily="-109" charset="0"/>
                <a:sym typeface="Helvetica" pitchFamily="-109" charset="0"/>
              </a:rPr>
              <a:t> we’re developing. In fact, Scenarios tie pretty directly to the way in which we state our acceptance criteria.</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aseline="0" dirty="0" smtClean="0">
                <a:solidFill>
                  <a:schemeClr val="tx1"/>
                </a:solidFill>
                <a:latin typeface="Helvetica" pitchFamily="-109" charset="0"/>
                <a:ea typeface="Helvetica" pitchFamily="-109" charset="0"/>
                <a:cs typeface="Helvetica" pitchFamily="-109" charset="0"/>
                <a:sym typeface="Helvetica" pitchFamily="-109" charset="0"/>
              </a:rPr>
              <a:t>Some of the scenarios we create will be current – how things work today – and some will be visionary – how things will be sometime in the future.</a:t>
            </a:r>
            <a:r>
              <a:rPr lang="en-US" sz="1200" baseline="0" dirty="0" smtClean="0">
                <a:solidFill>
                  <a:schemeClr val="tx1"/>
                </a:solidFill>
                <a:latin typeface="+mn-lt"/>
                <a:ea typeface="ＭＳ Ｐゴシック" pitchFamily="-65" charset="-128"/>
                <a:cs typeface="Arial" charset="0"/>
                <a:sym typeface="Helvetica" pitchFamily="-109" charset="0"/>
              </a:rPr>
              <a:t>  All of them will help us to understand how the system we’re building will effectively serve our customers.</a:t>
            </a:r>
            <a:endParaRPr lang="en-US" sz="1200" dirty="0" smtClean="0">
              <a:solidFill>
                <a:schemeClr val="tx1"/>
              </a:solidFill>
              <a:latin typeface="Helvetica" pitchFamily="-109" charset="0"/>
              <a:ea typeface="Helvetica" pitchFamily="-109" charset="0"/>
              <a:cs typeface="Helvetica" pitchFamily="-109" charset="0"/>
              <a:sym typeface="Helvetica" pitchFamily="-109"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ＭＳ Ｐゴシック" pitchFamily="-65" charset="-128"/>
                <a:cs typeface="Arial" charset="0"/>
              </a:rPr>
              <a:t>I’ll let you read this before we begin.</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[PAUSE LONG ENOUGH TO READ THIS AT LEAST ONCE]</a:t>
            </a:r>
          </a:p>
          <a:p>
            <a:endParaRPr lang="en-US" sz="1200" kern="1200" dirty="0" smtClean="0">
              <a:solidFill>
                <a:schemeClr val="tx1"/>
              </a:solidFill>
              <a:latin typeface="+mn-lt"/>
              <a:ea typeface="ＭＳ Ｐゴシック" pitchFamily="-65" charset="-128"/>
              <a:cs typeface="Arial" charset="0"/>
            </a:endParaRP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Allows you to run scenarios through the system without coding anything</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Low</a:t>
            </a:r>
            <a:r>
              <a:rPr lang="en-US" sz="1200" kern="1200" baseline="0" dirty="0" smtClean="0">
                <a:solidFill>
                  <a:schemeClr val="tx1"/>
                </a:solidFill>
                <a:latin typeface="+mn-lt"/>
                <a:ea typeface="ＭＳ Ｐゴシック" pitchFamily="-65" charset="-128"/>
                <a:cs typeface="Arial" charset="0"/>
              </a:rPr>
              <a:t> cost</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Paper</a:t>
            </a:r>
          </a:p>
          <a:p>
            <a:pPr>
              <a:buFont typeface="Arial" pitchFamily="34" charset="0"/>
              <a:buNone/>
            </a:pP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Another name for low-fidelity prototyping is "paper prototyping" and perhaps this name more fittingly describes what you use in the process. The purpose of the low-fidelity prototype is to allow you to design the interface of your application </a:t>
            </a:r>
            <a:r>
              <a:rPr lang="en-US" sz="1200" b="1" kern="1200" dirty="0" smtClean="0">
                <a:solidFill>
                  <a:schemeClr val="tx1"/>
                </a:solidFill>
                <a:latin typeface="+mn-lt"/>
                <a:ea typeface="ＭＳ Ｐゴシック" pitchFamily="-65" charset="-128"/>
                <a:cs typeface="Arial" charset="0"/>
              </a:rPr>
              <a:t>before</a:t>
            </a:r>
            <a:r>
              <a:rPr lang="en-US" sz="1200" kern="1200" dirty="0" smtClean="0">
                <a:solidFill>
                  <a:schemeClr val="tx1"/>
                </a:solidFill>
                <a:latin typeface="+mn-lt"/>
                <a:ea typeface="ＭＳ Ｐゴシック" pitchFamily="-65" charset="-128"/>
                <a:cs typeface="Arial" charset="0"/>
              </a:rPr>
              <a:t> you focus on anything else.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buFont typeface="Arial" pitchFamily="34" charset="0"/>
              <a:buChar char="•"/>
            </a:pPr>
            <a:r>
              <a:rPr lang="en-US" dirty="0" smtClean="0"/>
              <a:t>Allows teams to test out interfaces without</a:t>
            </a:r>
            <a:r>
              <a:rPr lang="en-US" baseline="0" dirty="0" smtClean="0"/>
              <a:t> writing code.</a:t>
            </a:r>
          </a:p>
          <a:p>
            <a:pPr>
              <a:buFont typeface="Arial" pitchFamily="34" charset="0"/>
              <a:buChar char="•"/>
            </a:pPr>
            <a:r>
              <a:rPr lang="en-US" baseline="0" dirty="0" smtClean="0"/>
              <a:t>Easy and inexpensive modifications</a:t>
            </a:r>
          </a:p>
          <a:p>
            <a:pPr>
              <a:buFont typeface="Arial" pitchFamily="34" charset="0"/>
              <a:buChar char="•"/>
            </a:pPr>
            <a:r>
              <a:rPr lang="en-US" baseline="0" dirty="0" smtClean="0"/>
              <a:t>User is involved and comfortable being critical of a paper document </a:t>
            </a:r>
            <a:r>
              <a:rPr lang="en-US" baseline="0" dirty="0" err="1" smtClean="0"/>
              <a:t>vs</a:t>
            </a:r>
            <a:r>
              <a:rPr lang="en-US" baseline="0" dirty="0" smtClean="0"/>
              <a:t> a coded look</a:t>
            </a:r>
          </a:p>
          <a:p>
            <a:pPr>
              <a:buFont typeface="Arial" pitchFamily="34" charset="0"/>
              <a:buChar char="•"/>
            </a:pPr>
            <a:r>
              <a:rPr lang="en-US" baseline="0" dirty="0" smtClean="0"/>
              <a:t>By running the various scenarios through the prototypes, you can find new requirements</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baseline="0" dirty="0" smtClean="0">
                <a:solidFill>
                  <a:schemeClr val="tx1"/>
                </a:solidFill>
                <a:latin typeface="+mn-lt"/>
                <a:ea typeface="ＭＳ Ｐゴシック" pitchFamily="-65" charset="-128"/>
                <a:cs typeface="Arial" charset="0"/>
              </a:rPr>
              <a:t>Mid </a:t>
            </a:r>
            <a:r>
              <a:rPr lang="en-US" sz="1200" kern="1200" baseline="0" dirty="0" err="1" smtClean="0">
                <a:solidFill>
                  <a:schemeClr val="tx1"/>
                </a:solidFill>
                <a:latin typeface="+mn-lt"/>
                <a:ea typeface="ＭＳ Ｐゴシック" pitchFamily="-65" charset="-128"/>
                <a:cs typeface="Arial" charset="0"/>
              </a:rPr>
              <a:t>fi</a:t>
            </a:r>
            <a:r>
              <a:rPr lang="en-US" sz="1200" kern="1200" baseline="0" dirty="0" smtClean="0">
                <a:solidFill>
                  <a:schemeClr val="tx1"/>
                </a:solidFill>
                <a:latin typeface="+mn-lt"/>
                <a:ea typeface="ＭＳ Ｐゴシック" pitchFamily="-65" charset="-128"/>
                <a:cs typeface="Arial" charset="0"/>
              </a:rPr>
              <a:t> – </a:t>
            </a:r>
            <a:r>
              <a:rPr lang="en-US" sz="1200" kern="1200" baseline="0" dirty="0" err="1" smtClean="0">
                <a:solidFill>
                  <a:schemeClr val="tx1"/>
                </a:solidFill>
                <a:latin typeface="+mn-lt"/>
                <a:ea typeface="ＭＳ Ｐゴシック" pitchFamily="-65" charset="-128"/>
                <a:cs typeface="Arial" charset="0"/>
              </a:rPr>
              <a:t>Balsamiq</a:t>
            </a:r>
            <a:endParaRPr lang="en-US" sz="1200" kern="1200" dirty="0" smtClean="0">
              <a:solidFill>
                <a:schemeClr val="tx1"/>
              </a:solidFill>
              <a:latin typeface="+mn-lt"/>
              <a:ea typeface="ＭＳ Ｐゴシック" pitchFamily="-65" charset="-128"/>
              <a:cs typeface="Arial" charset="0"/>
            </a:endParaRPr>
          </a:p>
          <a:p>
            <a:endParaRPr lang="en-US" dirty="0" smtClean="0"/>
          </a:p>
          <a:p>
            <a:endParaRPr lang="en-US" dirty="0" smtClean="0"/>
          </a:p>
          <a:p>
            <a:endParaRPr lang="en-US" dirty="0" smtClean="0"/>
          </a:p>
          <a:p>
            <a:r>
              <a:rPr lang="en-US" dirty="0" smtClean="0"/>
              <a:t>-------------------------------------------------------------------------------------</a:t>
            </a:r>
          </a:p>
          <a:p>
            <a:r>
              <a:rPr lang="en-US" dirty="0" smtClean="0"/>
              <a:t>From an article in Wikipedia, we get:</a:t>
            </a:r>
          </a:p>
          <a:p>
            <a:endParaRPr lang="en-US" dirty="0" smtClean="0"/>
          </a:p>
          <a:p>
            <a:r>
              <a:rPr lang="en-US" dirty="0" smtClean="0"/>
              <a:t>Paper prototyping saves time and money since it enables developers to test product interfaces (from software and websites to cell phones and microwave ovens) before they write code or begin development. This also allows for easy and inexpensive modification to existing designs which makes this method useful in the early phases of design. Using paper prototyping allows the entire creative team to be involved in the process, which eliminates the chance of someone with key information not be involved in the design process. Another benefit of paper prototyping is that users feel more comfortable being critical of the mock up because it doesn’t have a polished look.</a:t>
            </a:r>
          </a:p>
          <a:p>
            <a:endParaRPr lang="en-US" dirty="0" smtClean="0"/>
          </a:p>
          <a:p>
            <a:r>
              <a:rPr lang="en-US" dirty="0" smtClean="0"/>
              <a:t>There are different methods of paper prototyping, each of them showing several benefits regarding the communication within the development team and the quality of the product to be developed: In the development team paper prototypes can serve as a visual specification of the graphical user interface, and by this means assure the quality of a software. Prototyping forces a more complete design of the user interface to be captured. In team meetings they provide a communication base between the team members. Testing prototypes at an early stage in development helps to identify software usability problems even before any code is written. The costs and annoyances of later changes are reduced, the support burden is lowered, and the overall quality of the software or website is increased.</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kern="1200" dirty="0" smtClean="0">
                <a:solidFill>
                  <a:schemeClr val="tx1"/>
                </a:solidFill>
                <a:latin typeface="+mn-lt"/>
                <a:ea typeface="ＭＳ Ｐゴシック" pitchFamily="-65" charset="-128"/>
                <a:cs typeface="Arial" charset="0"/>
              </a:rPr>
              <a:t>Intersects with Prototyping,</a:t>
            </a:r>
            <a:r>
              <a:rPr lang="en-US" sz="1200" kern="1200" baseline="0" dirty="0" smtClean="0">
                <a:solidFill>
                  <a:schemeClr val="tx1"/>
                </a:solidFill>
                <a:latin typeface="+mn-lt"/>
                <a:ea typeface="ＭＳ Ｐゴシック" pitchFamily="-65" charset="-128"/>
                <a:cs typeface="Arial" charset="0"/>
              </a:rPr>
              <a:t> Roles, Personas</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Maps the interface flow of stories through the system.</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Models the user interactions with the product.</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High level overview of the product</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Storyboarding is another technique, and it intersects with Low-</a:t>
            </a:r>
            <a:r>
              <a:rPr lang="en-US" sz="1200" kern="1200" dirty="0" err="1" smtClean="0">
                <a:solidFill>
                  <a:schemeClr val="tx1"/>
                </a:solidFill>
                <a:latin typeface="+mn-lt"/>
                <a:ea typeface="ＭＳ Ｐゴシック" pitchFamily="-65" charset="-128"/>
                <a:cs typeface="Arial" charset="0"/>
              </a:rPr>
              <a:t>Fi</a:t>
            </a:r>
            <a:r>
              <a:rPr lang="en-US" sz="1200" kern="1200" dirty="0" smtClean="0">
                <a:solidFill>
                  <a:schemeClr val="tx1"/>
                </a:solidFill>
                <a:latin typeface="+mn-lt"/>
                <a:ea typeface="ＭＳ Ｐゴシック" pitchFamily="-65" charset="-128"/>
                <a:cs typeface="Arial" charset="0"/>
              </a:rPr>
              <a:t> Prototypes, Roles, and Personas.</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Storyboards identify a flow of activities in the software/system, with each “frame” of the story representing a step in the process. Storyboards are similar in some ways to Flow Charts, except that they are more textual and contextual.</a:t>
            </a:r>
          </a:p>
          <a:p>
            <a:endParaRPr lang="en-US" dirty="0" smtClean="0"/>
          </a:p>
          <a:p>
            <a:r>
              <a:rPr lang="en-US" dirty="0" smtClean="0"/>
              <a:t>User interface-flow diagrams are typically used for one of two purposes. First, they are used to model the interactions that users have with your software, as defined in a single use case. For example, a </a:t>
            </a:r>
            <a:r>
              <a:rPr lang="en-US" u="none" dirty="0" smtClean="0">
                <a:hlinkClick r:id="rId3"/>
              </a:rPr>
              <a:t>use case</a:t>
            </a:r>
            <a:r>
              <a:rPr lang="en-US" u="none" dirty="0" smtClean="0"/>
              <a:t> </a:t>
            </a:r>
            <a:r>
              <a:rPr lang="en-US" dirty="0" smtClean="0"/>
              <a:t>can refer to several screens and provides insight into how they are used. Based on this information, you can develop a user interface-flow diagram that reflects the behavioral view of the single use case. Second, they enable you to gain a high-level overview of the user interface for your application. This overview is effectively the combination of all the behavioral views derived from your use cases, the result being called the architectural view of your user interface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dirty="0" smtClean="0">
                <a:solidFill>
                  <a:schemeClr val="tx1"/>
                </a:solidFill>
                <a:latin typeface="+mn-lt"/>
                <a:ea typeface="ＭＳ Ｐゴシック" pitchFamily="-65" charset="-128"/>
                <a:cs typeface="Arial" charset="0"/>
              </a:rPr>
              <a:t>A component of Contextual</a:t>
            </a:r>
            <a:r>
              <a:rPr lang="en-US" sz="1200" kern="1200" baseline="0" dirty="0" smtClean="0">
                <a:solidFill>
                  <a:schemeClr val="tx1"/>
                </a:solidFill>
                <a:latin typeface="+mn-lt"/>
                <a:ea typeface="ＭＳ Ｐゴシック" pitchFamily="-65" charset="-128"/>
                <a:cs typeface="Arial" charset="0"/>
              </a:rPr>
              <a:t> Design</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baseline="0" dirty="0" smtClean="0">
                <a:solidFill>
                  <a:schemeClr val="tx1"/>
                </a:solidFill>
                <a:latin typeface="+mn-lt"/>
                <a:ea typeface="ＭＳ Ｐゴシック" pitchFamily="-65" charset="-128"/>
                <a:cs typeface="Arial" charset="0"/>
              </a:rPr>
              <a:t>Observing someone do their job and then applying the understanding to the design.</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baseline="0" dirty="0" smtClean="0">
                <a:solidFill>
                  <a:schemeClr val="tx1"/>
                </a:solidFill>
                <a:latin typeface="+mn-lt"/>
                <a:ea typeface="ＭＳ Ｐゴシック" pitchFamily="-65" charset="-128"/>
                <a:cs typeface="Arial" charset="0"/>
              </a:rPr>
              <a:t>Reduces misunderstandings of a process and missed steps that users forget to describe.</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baseline="0" dirty="0" smtClean="0">
                <a:solidFill>
                  <a:schemeClr val="tx1"/>
                </a:solidFill>
                <a:latin typeface="+mn-lt"/>
                <a:ea typeface="ＭＳ Ｐゴシック" pitchFamily="-65" charset="-128"/>
                <a:cs typeface="Arial" charset="0"/>
              </a:rPr>
              <a:t>Get information A, get information B, etc is different if that information comes from one system </a:t>
            </a:r>
            <a:r>
              <a:rPr lang="en-US" sz="1200" kern="1200" baseline="0" dirty="0" err="1" smtClean="0">
                <a:solidFill>
                  <a:schemeClr val="tx1"/>
                </a:solidFill>
                <a:latin typeface="+mn-lt"/>
                <a:ea typeface="ＭＳ Ｐゴシック" pitchFamily="-65" charset="-128"/>
                <a:cs typeface="Arial" charset="0"/>
              </a:rPr>
              <a:t>vs</a:t>
            </a:r>
            <a:r>
              <a:rPr lang="en-US" sz="1200" kern="1200" baseline="0" dirty="0" smtClean="0">
                <a:solidFill>
                  <a:schemeClr val="tx1"/>
                </a:solidFill>
                <a:latin typeface="+mn-lt"/>
                <a:ea typeface="ＭＳ Ｐゴシック" pitchFamily="-65" charset="-128"/>
                <a:cs typeface="Arial" charset="0"/>
              </a:rPr>
              <a:t> different places</a:t>
            </a:r>
            <a:endParaRPr lang="en-US" sz="120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65" charset="-128"/>
                <a:cs typeface="Arial" charset="0"/>
              </a:rPr>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65" charset="-128"/>
                <a:cs typeface="Arial" charset="0"/>
              </a:rPr>
              <a:t>One of the ways in which we gather information is through Contextual Inquiry.</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65" charset="-128"/>
                <a:cs typeface="Arial" charset="0"/>
              </a:rPr>
              <a:t>Contextual Inquiry is a component of a design approach called Contextual Design, developed by Beyer &amp; </a:t>
            </a:r>
            <a:r>
              <a:rPr lang="en-US" sz="1200" kern="1200" dirty="0" err="1" smtClean="0">
                <a:solidFill>
                  <a:schemeClr val="tx1"/>
                </a:solidFill>
                <a:latin typeface="+mn-lt"/>
                <a:ea typeface="ＭＳ Ｐゴシック" pitchFamily="-65" charset="-128"/>
                <a:cs typeface="Arial" charset="0"/>
              </a:rPr>
              <a:t>Holtzblatt</a:t>
            </a:r>
            <a:r>
              <a:rPr lang="en-US" sz="1200" kern="1200" dirty="0" smtClean="0">
                <a:solidFill>
                  <a:schemeClr val="tx1"/>
                </a:solidFill>
                <a:latin typeface="+mn-lt"/>
                <a:ea typeface="ＭＳ Ｐゴシック" pitchFamily="-65" charset="-128"/>
                <a:cs typeface="Arial" charset="0"/>
              </a:rPr>
              <a:t>.</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65" charset="-128"/>
                <a:cs typeface="Arial" charset="0"/>
              </a:rPr>
              <a:t>The approach focuses on observing users as they do their jobs, and then [CLICK] applying that contextual understanding to design.</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65" charset="-128"/>
                <a:cs typeface="Arial" charset="0"/>
              </a:rPr>
              <a:t>Context is</a:t>
            </a:r>
            <a:r>
              <a:rPr lang="en-US" sz="1200" kern="1200" baseline="0" dirty="0" smtClean="0">
                <a:solidFill>
                  <a:schemeClr val="tx1"/>
                </a:solidFill>
                <a:latin typeface="+mn-lt"/>
                <a:ea typeface="ＭＳ Ｐゴシック" pitchFamily="-65" charset="-128"/>
                <a:cs typeface="Arial" charset="0"/>
              </a:rPr>
              <a:t> important to understanding. Without context, we are subject to misunderstanding, and to building the wrong thing.</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baseline="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ＭＳ Ｐゴシック" pitchFamily="-65" charset="-128"/>
                <a:cs typeface="Arial" charset="0"/>
              </a:rPr>
              <a:t>Gaining an understanding of how and why and where and when our prospective users and customers do what they do will enable us to more effectively meet their needs.</a:t>
            </a:r>
            <a:endParaRPr lang="en-US" sz="1200" kern="1200" dirty="0" smtClean="0">
              <a:solidFill>
                <a:schemeClr val="tx1"/>
              </a:solidFill>
              <a:latin typeface="+mn-lt"/>
              <a:ea typeface="ＭＳ Ｐゴシック" pitchFamily="-65" charset="-128"/>
              <a:cs typeface="Arial"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
          <p:cNvSpPr>
            <a:spLocks noGrp="1" noRot="1" noChangeAspect="1" noChangeArrowheads="1"/>
          </p:cNvSpPr>
          <p:nvPr>
            <p:ph type="sldImg"/>
          </p:nvPr>
        </p:nvSpPr>
        <p:spPr>
          <a:solidFill>
            <a:srgbClr val="FFFFFF"/>
          </a:solidFill>
          <a:ln/>
        </p:spPr>
      </p:sp>
      <p:sp>
        <p:nvSpPr>
          <p:cNvPr id="183299" name="Rectangle 2"/>
          <p:cNvSpPr>
            <a:spLocks noGrp="1" noChangeArrowheads="1"/>
          </p:cNvSpPr>
          <p:nvPr>
            <p:ph type="body" idx="1"/>
          </p:nvPr>
        </p:nvSpPr>
        <p:spPr>
          <a:noFill/>
          <a:ln/>
        </p:spPr>
        <p:txBody>
          <a:bodyPr/>
          <a:lstStyle/>
          <a:p>
            <a:pPr eaLnBrk="1" hangingPunct="1">
              <a:spcBef>
                <a:spcPts val="425"/>
              </a:spcBef>
              <a:buClr>
                <a:srgbClr val="000000"/>
              </a:buClr>
              <a:buFontTx/>
              <a:buChar char="•"/>
            </a:pPr>
            <a:r>
              <a:rPr lang="en-US">
                <a:solidFill>
                  <a:srgbClr val="000000"/>
                </a:solidFill>
                <a:latin typeface="Arial" pitchFamily="-112" charset="0"/>
                <a:ea typeface="Arial" pitchFamily="-112" charset="0"/>
                <a:cs typeface="Arial" pitchFamily="-112" charset="0"/>
                <a:sym typeface="Arial" pitchFamily="-112" charset="0"/>
              </a:rPr>
              <a:t>A component of Contextual Design</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buClr>
                <a:srgbClr val="000000"/>
              </a:buClr>
              <a:buFontTx/>
              <a:buChar char="•"/>
            </a:pPr>
            <a:r>
              <a:rPr lang="en-US">
                <a:solidFill>
                  <a:srgbClr val="000000"/>
                </a:solidFill>
                <a:latin typeface="Arial" pitchFamily="-112" charset="0"/>
                <a:ea typeface="Arial" pitchFamily="-112" charset="0"/>
                <a:cs typeface="Arial" pitchFamily="-112" charset="0"/>
                <a:sym typeface="Arial" pitchFamily="-112" charset="0"/>
              </a:rPr>
              <a:t>Observing someone do their job and then applying the understanding to the design.</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buClr>
                <a:srgbClr val="000000"/>
              </a:buClr>
              <a:buFontTx/>
              <a:buChar char="•"/>
            </a:pPr>
            <a:r>
              <a:rPr lang="en-US">
                <a:solidFill>
                  <a:srgbClr val="000000"/>
                </a:solidFill>
                <a:latin typeface="Arial" pitchFamily="-112" charset="0"/>
                <a:ea typeface="Arial" pitchFamily="-112" charset="0"/>
                <a:cs typeface="Arial" pitchFamily="-112" charset="0"/>
                <a:sym typeface="Arial" pitchFamily="-112" charset="0"/>
              </a:rPr>
              <a:t>Reduces misunderstandings of a process and missed steps that users forget to describe.</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buClr>
                <a:srgbClr val="000000"/>
              </a:buClr>
              <a:buFontTx/>
              <a:buChar char="•"/>
            </a:pPr>
            <a:r>
              <a:rPr lang="en-US">
                <a:solidFill>
                  <a:srgbClr val="000000"/>
                </a:solidFill>
                <a:latin typeface="Arial" pitchFamily="-112" charset="0"/>
                <a:ea typeface="Arial" pitchFamily="-112" charset="0"/>
                <a:cs typeface="Arial" pitchFamily="-112" charset="0"/>
                <a:sym typeface="Arial" pitchFamily="-112" charset="0"/>
              </a:rPr>
              <a:t>Get information A, get information B, etc. is different if that information comes from one system vs. different places</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endParaRPr lang="en-US">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endParaRPr lang="en-US">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endParaRPr lang="en-US">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a:solidFill>
                  <a:srgbClr val="000000"/>
                </a:solidFill>
                <a:latin typeface="Arial" pitchFamily="-112" charset="0"/>
                <a:ea typeface="Arial" pitchFamily="-112" charset="0"/>
                <a:cs typeface="Arial" pitchFamily="-112" charset="0"/>
                <a:sym typeface="Arial" pitchFamily="-112" charset="0"/>
              </a:rPr>
              <a:t>----------------------------------------------------------------------------------</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a:solidFill>
                  <a:srgbClr val="000000"/>
                </a:solidFill>
                <a:latin typeface="Arial" pitchFamily="-112" charset="0"/>
                <a:ea typeface="Arial" pitchFamily="-112" charset="0"/>
                <a:cs typeface="Arial" pitchFamily="-112" charset="0"/>
                <a:sym typeface="Arial" pitchFamily="-112" charset="0"/>
              </a:rPr>
              <a:t>One of the ways in which we gather information is through Contextual Inquiry.</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endParaRPr lang="en-US">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a:solidFill>
                  <a:srgbClr val="000000"/>
                </a:solidFill>
                <a:latin typeface="Arial" pitchFamily="-112" charset="0"/>
                <a:ea typeface="Arial" pitchFamily="-112" charset="0"/>
                <a:cs typeface="Arial" pitchFamily="-112" charset="0"/>
                <a:sym typeface="Arial" pitchFamily="-112" charset="0"/>
              </a:rPr>
              <a:t>Contextual Inquiry is a component of a design approach called Contextual Design, developed by Beyer &amp; Holtzblatt.</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a:solidFill>
                  <a:srgbClr val="000000"/>
                </a:solidFill>
                <a:latin typeface="Arial" pitchFamily="-112" charset="0"/>
                <a:ea typeface="Arial" pitchFamily="-112" charset="0"/>
                <a:cs typeface="Arial" pitchFamily="-112" charset="0"/>
                <a:sym typeface="Arial" pitchFamily="-112" charset="0"/>
              </a:rPr>
              <a:t>The approach focuses on observing users as they do their jobs, and then [CLICK] applying that contextual understanding to design.</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endParaRPr lang="en-US">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a:solidFill>
                  <a:srgbClr val="000000"/>
                </a:solidFill>
                <a:latin typeface="Arial" pitchFamily="-112" charset="0"/>
                <a:ea typeface="Arial" pitchFamily="-112" charset="0"/>
                <a:cs typeface="Arial" pitchFamily="-112" charset="0"/>
                <a:sym typeface="Arial" pitchFamily="-112" charset="0"/>
              </a:rPr>
              <a:t>Context is important to understanding. Without context, we are subject to misunderstanding, and to building the wrong thing.</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endParaRPr lang="en-US">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a:solidFill>
                  <a:srgbClr val="000000"/>
                </a:solidFill>
                <a:latin typeface="Arial" pitchFamily="-112" charset="0"/>
                <a:ea typeface="Arial" pitchFamily="-112" charset="0"/>
                <a:cs typeface="Arial" pitchFamily="-112" charset="0"/>
                <a:sym typeface="Arial" pitchFamily="-112" charset="0"/>
              </a:rPr>
              <a:t>Gaining an understanding of how and why and where and when our prospective users and customers do what they do will enable us to more effectively meet their needs.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241093"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Ron Jeffries – ‘Extreme Programming Installed’</a:t>
            </a:r>
          </a:p>
          <a:p>
            <a:pPr marL="241093"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Aspects of user stories</a:t>
            </a:r>
          </a:p>
          <a:p>
            <a:pPr marL="241093"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Card – index card or virtual</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Repository of information that is the requirements</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Placeholder for [CLICK]  </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Conversation</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Not enough info in the card</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Has all the parts – Role, Goal, Value</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What would the search results look like?</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What are the search criteria?</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Have the conversation when ready to do the work</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Conversations with business, developers, testers</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Document enough to do the work</a:t>
            </a:r>
          </a:p>
          <a:p>
            <a:pPr marL="241093" lvl="0"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a:t>
            </a:r>
          </a:p>
          <a:p>
            <a:pPr marL="698293" lvl="1"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Confirmation</a:t>
            </a:r>
          </a:p>
          <a:p>
            <a:pPr marL="1155493" lvl="2"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How we know</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the story is ‘done’</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Acceptance criteria</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“I will know this is complete when…..”</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Story level acceptance criteria</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a:t>
            </a: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You might say that User Stories are the “currency” of Agile Software Development.  They</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are the central elements that identify what we’re doing and why we’re doing it.</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Let’s consider the key aspects of User Stories.</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First, there’s the Three C’s. [CLICK]</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The first C is the Card, or story.  Whether you are working in a physical world, and using index cards, or you are working in an electronic world like Mingle, and using virtual cards, this artifact serves two purposes: first, it is the repository of the information that is the story and is </a:t>
            </a:r>
            <a:r>
              <a:rPr lang="en-US" sz="2100" b="0" i="1" baseline="0" dirty="0" smtClean="0">
                <a:solidFill>
                  <a:schemeClr val="tx1"/>
                </a:solidFill>
                <a:latin typeface="Helvetica" pitchFamily="-109" charset="0"/>
                <a:ea typeface="Helvetica" pitchFamily="-109" charset="0"/>
                <a:cs typeface="Helvetica" pitchFamily="-109" charset="0"/>
                <a:sym typeface="Helvetica" pitchFamily="-109" charset="0"/>
              </a:rPr>
              <a:t>about</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the story; second, it is a placeholder for a future [CLICK]</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Conversation. If you examine the story we have here, it is pretty obvious that there is not enough information here to know precisely what to build. It does follow the template, of course – the role is Librarian, the Goal is to have the capability to search books by publication year, and the value is so that a chronological index can be produced. But what would the search results look like? What would I do with them?</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In order to clarify these questions, we would wait until we were ready to start development on our story, and then we’d have the Conversation. In the conversation we would dig into the details, figure out enough for the developers and testers to do their work, and document just enough of that information to enable us to do the work.</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The third C is Confirmation. This is the combination of Acceptance Criteria and the actual testing to confirm that the goals and value of the story have been satisfied.</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Without all three C’s, the story is not effective as a tool to guide the development of the software.</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a:t>
            </a:fld>
            <a:endParaRPr lang="en-US"/>
          </a:p>
        </p:txBody>
      </p:sp>
    </p:spTree>
    <p:extLst>
      <p:ext uri="{BB962C8B-B14F-4D97-AF65-F5344CB8AC3E}">
        <p14:creationId xmlns:p14="http://schemas.microsoft.com/office/powerpoint/2010/main" val="819721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We’ve got stories</a:t>
            </a:r>
            <a:r>
              <a:rPr lang="en-US" baseline="0" dirty="0" smtClean="0"/>
              <a:t> built from our flows, prototypes, personas, scenarios</a:t>
            </a:r>
          </a:p>
          <a:p>
            <a:pPr>
              <a:buFont typeface="Arial" pitchFamily="34" charset="0"/>
              <a:buChar char="•"/>
            </a:pPr>
            <a:r>
              <a:rPr lang="en-US" baseline="0" dirty="0" smtClean="0"/>
              <a:t>Now we need to estimate them</a:t>
            </a:r>
            <a:endParaRPr lang="en-US" dirty="0" smtClean="0"/>
          </a:p>
          <a:p>
            <a:endParaRPr lang="en-US" dirty="0" smtClean="0"/>
          </a:p>
          <a:p>
            <a:endParaRPr lang="en-US" dirty="0" smtClean="0"/>
          </a:p>
          <a:p>
            <a:r>
              <a:rPr lang="en-US" dirty="0" smtClean="0"/>
              <a:t>Now that we’ve talked about stories and roles and personas and low-</a:t>
            </a:r>
            <a:r>
              <a:rPr lang="en-US" dirty="0" err="1" smtClean="0"/>
              <a:t>fi</a:t>
            </a:r>
            <a:r>
              <a:rPr lang="en-US" dirty="0" smtClean="0"/>
              <a:t> prototyping and storyboarding –</a:t>
            </a:r>
            <a:r>
              <a:rPr lang="en-US" baseline="0" dirty="0" smtClean="0"/>
              <a:t> that is, the tools and artifacts that enable us to know what we’ll be building - let’s talk about how we do our planning and communicating.</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Accuracy – degree of closeness</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Precision – reproducibility</a:t>
            </a:r>
            <a:r>
              <a:rPr lang="en-US" sz="1200" b="0" kern="1200" baseline="0" dirty="0" smtClean="0">
                <a:solidFill>
                  <a:schemeClr val="tx1"/>
                </a:solidFill>
                <a:latin typeface="+mn-lt"/>
                <a:ea typeface="ＭＳ Ｐゴシック" pitchFamily="-65" charset="-128"/>
                <a:cs typeface="Arial" charset="0"/>
              </a:rPr>
              <a:t> or repeatability</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Results of calculations or measurements can be:</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Accurate but not precise</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Precise but not accurate</a:t>
            </a:r>
          </a:p>
          <a:p>
            <a:r>
              <a:rPr lang="en-US" sz="1200" b="0" kern="1200" dirty="0" smtClean="0">
                <a:solidFill>
                  <a:schemeClr val="tx1"/>
                </a:solidFill>
                <a:latin typeface="+mn-lt"/>
                <a:ea typeface="ＭＳ Ｐゴシック" pitchFamily="-65" charset="-128"/>
                <a:cs typeface="Arial" charset="0"/>
              </a:rPr>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Agile estimation is one of the parts that</a:t>
            </a:r>
            <a:r>
              <a:rPr lang="en-US" baseline="0" dirty="0" smtClean="0"/>
              <a:t> folks new to Agile struggle with. In this section, we’ll dig into the why and the how, and then give you some very specific practices.</a:t>
            </a: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Let’s begin with gaining an understanding of the terms “accuracy” and “precision”.</a:t>
            </a:r>
          </a:p>
          <a:p>
            <a:endParaRPr lang="en-US" sz="1200" b="1" i="1"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From Wikipedia, we get this definition: [CLICK]</a:t>
            </a:r>
          </a:p>
          <a:p>
            <a:endParaRPr lang="en-US" dirty="0" smtClean="0"/>
          </a:p>
          <a:p>
            <a:pPr>
              <a:spcBef>
                <a:spcPts val="600"/>
              </a:spcBef>
              <a:spcAft>
                <a:spcPts val="600"/>
              </a:spcAft>
              <a:buNone/>
            </a:pPr>
            <a:r>
              <a:rPr lang="en-US" sz="1200" dirty="0" smtClean="0"/>
              <a:t>In the fields of science, engineering, industry and statistics, </a:t>
            </a:r>
            <a:r>
              <a:rPr lang="en-US" sz="1200" b="1" dirty="0" smtClean="0"/>
              <a:t>accuracy </a:t>
            </a:r>
            <a:r>
              <a:rPr lang="en-US" sz="1200" dirty="0" smtClean="0"/>
              <a:t>is the degree of closeness of a measured or calculated quantity to its actual (true) value. </a:t>
            </a:r>
          </a:p>
          <a:p>
            <a:pPr>
              <a:spcBef>
                <a:spcPts val="600"/>
              </a:spcBef>
              <a:spcAft>
                <a:spcPts val="600"/>
              </a:spcAft>
              <a:buNone/>
            </a:pPr>
            <a:endParaRPr lang="en-US" sz="1200" dirty="0" smtClean="0"/>
          </a:p>
          <a:p>
            <a:pPr>
              <a:spcBef>
                <a:spcPts val="600"/>
              </a:spcBef>
              <a:spcAft>
                <a:spcPts val="600"/>
              </a:spcAft>
              <a:buNone/>
            </a:pPr>
            <a:r>
              <a:rPr lang="en-US" sz="1200" dirty="0" smtClean="0"/>
              <a:t>Accuracy is closely related to </a:t>
            </a:r>
            <a:r>
              <a:rPr lang="en-US" sz="1200" b="1" dirty="0" smtClean="0"/>
              <a:t>precision</a:t>
            </a:r>
            <a:r>
              <a:rPr lang="en-US" sz="1200" dirty="0" smtClean="0"/>
              <a:t>, also called </a:t>
            </a:r>
            <a:r>
              <a:rPr lang="en-US" sz="1200" b="1" dirty="0" smtClean="0"/>
              <a:t>reproducibility </a:t>
            </a:r>
            <a:r>
              <a:rPr lang="en-US" sz="1200" dirty="0" smtClean="0"/>
              <a:t>or </a:t>
            </a:r>
            <a:r>
              <a:rPr lang="en-US" sz="1200" b="1" dirty="0" smtClean="0"/>
              <a:t>repeatability</a:t>
            </a:r>
            <a:r>
              <a:rPr lang="en-US" sz="1200" dirty="0" smtClean="0"/>
              <a:t>, the degree to which further measurements or calculations show the same or similar results.</a:t>
            </a:r>
          </a:p>
          <a:p>
            <a:pPr>
              <a:spcBef>
                <a:spcPts val="600"/>
              </a:spcBef>
              <a:spcAft>
                <a:spcPts val="600"/>
              </a:spcAft>
              <a:buNone/>
            </a:pPr>
            <a:endParaRPr lang="en-US" sz="1200" dirty="0" smtClean="0"/>
          </a:p>
          <a:p>
            <a:pPr>
              <a:spcBef>
                <a:spcPts val="600"/>
              </a:spcBef>
              <a:spcAft>
                <a:spcPts val="600"/>
              </a:spcAft>
              <a:buNone/>
            </a:pPr>
            <a:r>
              <a:rPr lang="en-US" sz="1200" dirty="0" smtClean="0"/>
              <a:t>The results of calculations or a measurement can be accurate but not precise, precise but not accurate, neither, or both. A measurement system or computational method is called valid if it is both accurate and precise. The related terms are bias (non-random or directed effects caused by a factor or factors unrelated by the independent variable) and error (random variability), respectively.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25</a:t>
            </a:fld>
            <a:endParaRPr lang="en-US"/>
          </a:p>
        </p:txBody>
      </p:sp>
    </p:spTree>
    <p:extLst>
      <p:ext uri="{BB962C8B-B14F-4D97-AF65-F5344CB8AC3E}">
        <p14:creationId xmlns:p14="http://schemas.microsoft.com/office/powerpoint/2010/main" val="2999482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endParaRPr lang="en-US" sz="1200" kern="1200" dirty="0" smtClean="0">
              <a:solidFill>
                <a:schemeClr val="tx1"/>
              </a:solidFill>
              <a:latin typeface="+mn-lt"/>
              <a:ea typeface="ＭＳ Ｐゴシック" pitchFamily="-65" charset="-128"/>
              <a:cs typeface="Arial" charset="0"/>
            </a:endParaRPr>
          </a:p>
          <a:p>
            <a:pPr marL="171450" indent="-171450">
              <a:buFont typeface="Arial"/>
              <a:buChar char="•"/>
            </a:pPr>
            <a:r>
              <a:rPr lang="en-US" sz="1200" kern="1200" dirty="0" smtClean="0">
                <a:solidFill>
                  <a:schemeClr val="tx1"/>
                </a:solidFill>
                <a:latin typeface="+mn-lt"/>
                <a:ea typeface="ＭＳ Ｐゴシック" pitchFamily="-65" charset="-128"/>
                <a:cs typeface="Arial" charset="0"/>
              </a:rPr>
              <a:t>Goals around both Accuracy and Precision in Agile estimation</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There</a:t>
            </a:r>
            <a:r>
              <a:rPr lang="en-US" sz="1200" kern="1200" baseline="0" dirty="0" smtClean="0">
                <a:solidFill>
                  <a:schemeClr val="tx1"/>
                </a:solidFill>
                <a:latin typeface="+mn-lt"/>
                <a:ea typeface="ＭＳ Ｐゴシック" pitchFamily="-65" charset="-128"/>
                <a:cs typeface="Arial" charset="0"/>
              </a:rPr>
              <a:t> is accountability</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Accuracy is hard</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Who will do the work – different skill sets, capabilities  [CLICK]</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Precision requires consistent accuracy, therefore maybe adjusting assumptions, etc</a:t>
            </a:r>
          </a:p>
          <a:p>
            <a:pPr>
              <a:buFont typeface="Arial" pitchFamily="34" charset="0"/>
              <a:buChar char="•"/>
            </a:pPr>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Based on the definitions of accuracy and precision, we have goals around both in Agile estimation. However, the challenge we face is to understand the value of each.</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Accuracy is important when we are estimating in a time-based system. Whether person-hours/days or ideal hours/days, accuracy is measurable. When it is measurable, there is accountability. Being accurate is hard, especially when the team includes people of different capability, speed, and consistency, and it is not known who will perform the work when the estimate is made.</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r>
              <a:rPr lang="en-US" sz="1200" kern="1200" dirty="0" smtClean="0">
                <a:solidFill>
                  <a:srgbClr val="FF0000"/>
                </a:solidFill>
                <a:latin typeface="+mn-lt"/>
                <a:ea typeface="ＭＳ Ｐゴシック" pitchFamily="-65" charset="-128"/>
                <a:cs typeface="Arial" charset="0"/>
              </a:rPr>
              <a:t>CLICK</a:t>
            </a:r>
            <a:r>
              <a:rPr lang="en-US" sz="1200" kern="1200" dirty="0" smtClean="0">
                <a:solidFill>
                  <a:schemeClr val="tx1"/>
                </a:solidFill>
                <a:latin typeface="+mn-lt"/>
                <a:ea typeface="ＭＳ Ｐゴシック" pitchFamily="-65" charset="-128"/>
                <a:cs typeface="Arial" charset="0"/>
              </a:rPr>
              <a:t>] Precision is important when we are estimating as a group, and over time. Precision generally refers to how consistent we are in our estimation, both across the members of the team, and across time. The ideal test would be to estimate a story today, and estimate it again a week or a month or a year from now, and to see whether we come up with the same estimate.</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sz="1200" kern="1200" dirty="0" smtClean="0">
                <a:solidFill>
                  <a:schemeClr val="tx1"/>
                </a:solidFill>
                <a:latin typeface="+mn-lt"/>
                <a:ea typeface="ＭＳ Ｐゴシック" pitchFamily="-65" charset="-128"/>
                <a:cs typeface="Arial" charset="0"/>
              </a:rPr>
              <a:t>Goals around both Accuracy and Precision in Agile estimation</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There</a:t>
            </a:r>
            <a:r>
              <a:rPr lang="en-US" sz="1200" kern="1200" baseline="0" dirty="0" smtClean="0">
                <a:solidFill>
                  <a:schemeClr val="tx1"/>
                </a:solidFill>
                <a:latin typeface="+mn-lt"/>
                <a:ea typeface="ＭＳ Ｐゴシック" pitchFamily="-65" charset="-128"/>
                <a:cs typeface="Arial" charset="0"/>
              </a:rPr>
              <a:t> is accountability</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Accuracy is hard</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Who will do the work – different skill sets, capabilities  [CLICK]</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Precision requires consistent accuracy, therefore maybe adjusting assumptions, etc</a:t>
            </a:r>
          </a:p>
          <a:p>
            <a:pPr>
              <a:buFont typeface="Arial" pitchFamily="34" charset="0"/>
              <a:buChar char="•"/>
            </a:pPr>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Based on the definitions of accuracy and precision, we have goals around both in Agile estimation. However, the challenge we face is to understand the value of each.</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Accuracy is important when we are estimating in a time-based system. Whether person-hours/days or ideal hours/days, accuracy is measurable. When it is measurable, there is accountability. Being accurate is hard, especially when the team includes people of different capability, speed, and consistency, and it is not known who will perform the work when the estimate is made.</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r>
              <a:rPr lang="en-US" sz="1200" kern="1200" dirty="0" smtClean="0">
                <a:solidFill>
                  <a:srgbClr val="FF0000"/>
                </a:solidFill>
                <a:latin typeface="+mn-lt"/>
                <a:ea typeface="ＭＳ Ｐゴシック" pitchFamily="-65" charset="-128"/>
                <a:cs typeface="Arial" charset="0"/>
              </a:rPr>
              <a:t>CLICK</a:t>
            </a:r>
            <a:r>
              <a:rPr lang="en-US" sz="1200" kern="1200" dirty="0" smtClean="0">
                <a:solidFill>
                  <a:schemeClr val="tx1"/>
                </a:solidFill>
                <a:latin typeface="+mn-lt"/>
                <a:ea typeface="ＭＳ Ｐゴシック" pitchFamily="-65" charset="-128"/>
                <a:cs typeface="Arial" charset="0"/>
              </a:rPr>
              <a:t>] Precision is important when we are estimating as a group, and over time. Precision generally refers to how consistent we are in our estimation, both across the members of the team, and across time. The ideal test would be to estimate a story today, and estimate it again a week or a month or a year from now, and to see whether we come up with the same estimate.</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Estimating in isolation leads to inaccurate estimates.</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No discussion, questions, clarifications</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In Waterfall, it is common for individuals to perform estimation in isolation. They review each item and answer the question “Assuming I am the one who will do this work, how long do I think it will take?” They take their best guess, then [CLICK] submit their estimates,</a:t>
            </a:r>
            <a:r>
              <a:rPr lang="en-US" sz="1200" kern="1200" baseline="0" dirty="0" smtClean="0">
                <a:solidFill>
                  <a:schemeClr val="tx1"/>
                </a:solidFill>
                <a:latin typeface="+mn-lt"/>
                <a:ea typeface="ＭＳ Ｐゴシック" pitchFamily="-65" charset="-128"/>
                <a:cs typeface="Arial" charset="0"/>
              </a:rPr>
              <a:t> generally without collaboration or conversation with other members of their team.</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Of course, they don’t yet know what they don’t know. And they don’t know what they </a:t>
            </a:r>
            <a:r>
              <a:rPr lang="en-US" sz="1200" i="1" kern="1200" dirty="0" smtClean="0">
                <a:solidFill>
                  <a:schemeClr val="tx1"/>
                </a:solidFill>
                <a:latin typeface="+mn-lt"/>
                <a:ea typeface="ＭＳ Ｐゴシック" pitchFamily="-65" charset="-128"/>
                <a:cs typeface="Arial" charset="0"/>
              </a:rPr>
              <a:t>will</a:t>
            </a:r>
            <a:r>
              <a:rPr lang="en-US" sz="1200" kern="1200" dirty="0" smtClean="0">
                <a:solidFill>
                  <a:schemeClr val="tx1"/>
                </a:solidFill>
                <a:latin typeface="+mn-lt"/>
                <a:ea typeface="ＭＳ Ｐゴシック" pitchFamily="-65" charset="-128"/>
                <a:cs typeface="Arial" charset="0"/>
              </a:rPr>
              <a:t> know when it comes time to do the work. And they don’t know that it will actually be them doing the work. As a result, the combined estimates are generally highly inaccurate </a:t>
            </a:r>
            <a:r>
              <a:rPr lang="en-US" sz="1200" i="1" kern="1200" dirty="0" smtClean="0">
                <a:solidFill>
                  <a:schemeClr val="tx1"/>
                </a:solidFill>
                <a:latin typeface="+mn-lt"/>
                <a:ea typeface="ＭＳ Ｐゴシック" pitchFamily="-65" charset="-128"/>
                <a:cs typeface="Arial" charset="0"/>
              </a:rPr>
              <a:t>and </a:t>
            </a:r>
            <a:r>
              <a:rPr lang="en-US" sz="1200" kern="1200" dirty="0" smtClean="0">
                <a:solidFill>
                  <a:schemeClr val="tx1"/>
                </a:solidFill>
                <a:latin typeface="+mn-lt"/>
                <a:ea typeface="ＭＳ Ｐゴシック" pitchFamily="-65" charset="-128"/>
                <a:cs typeface="Arial" charset="0"/>
              </a:rPr>
              <a:t>imprecise, leading to flawed project plans.</a:t>
            </a:r>
          </a:p>
        </p:txBody>
      </p:sp>
      <p:sp>
        <p:nvSpPr>
          <p:cNvPr id="4" name="Slide Number Placeholder 3"/>
          <p:cNvSpPr>
            <a:spLocks noGrp="1"/>
          </p:cNvSpPr>
          <p:nvPr>
            <p:ph type="sldNum" sz="quarter" idx="10"/>
          </p:nvPr>
        </p:nvSpPr>
        <p:spPr/>
        <p:txBody>
          <a:bodyPr/>
          <a:lstStyle/>
          <a:p>
            <a:fld id="{C91E950B-F458-354F-BE3A-215FB82C404C}" type="slidenum">
              <a:rPr lang="en-US" smtClean="0"/>
              <a:pPr/>
              <a:t>28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Estimating in isolation leads to inaccurate estimates.</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No discussion, questions, clarifications</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In Waterfall, it is common for individuals to perform estimation in isolation. They review each item and answer the question “Assuming I am the one who will do this work, how long do I think it will take?” They take their best guess, then [CLICK] submit their estimates,</a:t>
            </a:r>
            <a:r>
              <a:rPr lang="en-US" sz="1200" kern="1200" baseline="0" dirty="0" smtClean="0">
                <a:solidFill>
                  <a:schemeClr val="tx1"/>
                </a:solidFill>
                <a:latin typeface="+mn-lt"/>
                <a:ea typeface="ＭＳ Ｐゴシック" pitchFamily="-65" charset="-128"/>
                <a:cs typeface="Arial" charset="0"/>
              </a:rPr>
              <a:t> generally without collaboration or conversation with other members of their team.</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Of course, they don’t yet know what they don’t know. And they don’t know what they </a:t>
            </a:r>
            <a:r>
              <a:rPr lang="en-US" sz="1200" i="1" kern="1200" dirty="0" smtClean="0">
                <a:solidFill>
                  <a:schemeClr val="tx1"/>
                </a:solidFill>
                <a:latin typeface="+mn-lt"/>
                <a:ea typeface="ＭＳ Ｐゴシック" pitchFamily="-65" charset="-128"/>
                <a:cs typeface="Arial" charset="0"/>
              </a:rPr>
              <a:t>will</a:t>
            </a:r>
            <a:r>
              <a:rPr lang="en-US" sz="1200" kern="1200" dirty="0" smtClean="0">
                <a:solidFill>
                  <a:schemeClr val="tx1"/>
                </a:solidFill>
                <a:latin typeface="+mn-lt"/>
                <a:ea typeface="ＭＳ Ｐゴシック" pitchFamily="-65" charset="-128"/>
                <a:cs typeface="Arial" charset="0"/>
              </a:rPr>
              <a:t> know when it comes time to do the work. And they don’t know that it will actually be them doing the work. As a result, the combined estimates are generally highly inaccurate </a:t>
            </a:r>
            <a:r>
              <a:rPr lang="en-US" sz="1200" i="1" kern="1200" dirty="0" smtClean="0">
                <a:solidFill>
                  <a:schemeClr val="tx1"/>
                </a:solidFill>
                <a:latin typeface="+mn-lt"/>
                <a:ea typeface="ＭＳ Ｐゴシック" pitchFamily="-65" charset="-128"/>
                <a:cs typeface="Arial" charset="0"/>
              </a:rPr>
              <a:t>and </a:t>
            </a:r>
            <a:r>
              <a:rPr lang="en-US" sz="1200" kern="1200" dirty="0" smtClean="0">
                <a:solidFill>
                  <a:schemeClr val="tx1"/>
                </a:solidFill>
                <a:latin typeface="+mn-lt"/>
                <a:ea typeface="ＭＳ Ｐゴシック" pitchFamily="-65" charset="-128"/>
                <a:cs typeface="Arial" charset="0"/>
              </a:rPr>
              <a:t>imprecise, leading to flawed project plans.</a:t>
            </a:r>
          </a:p>
        </p:txBody>
      </p:sp>
      <p:sp>
        <p:nvSpPr>
          <p:cNvPr id="4" name="Slide Number Placeholder 3"/>
          <p:cNvSpPr>
            <a:spLocks noGrp="1"/>
          </p:cNvSpPr>
          <p:nvPr>
            <p:ph type="sldNum" sz="quarter" idx="10"/>
          </p:nvPr>
        </p:nvSpPr>
        <p:spPr/>
        <p:txBody>
          <a:bodyPr/>
          <a:lstStyle/>
          <a:p>
            <a:fld id="{C91E950B-F458-354F-BE3A-215FB82C404C}" type="slidenum">
              <a:rPr lang="en-US" smtClean="0"/>
              <a:pPr/>
              <a:t>29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1"/>
          <p:cNvSpPr>
            <a:spLocks noGrp="1" noRot="1" noChangeAspect="1" noChangeArrowheads="1"/>
          </p:cNvSpPr>
          <p:nvPr>
            <p:ph type="sldImg"/>
          </p:nvPr>
        </p:nvSpPr>
        <p:spPr>
          <a:solidFill>
            <a:srgbClr val="FFFFFF"/>
          </a:solidFill>
          <a:ln/>
        </p:spPr>
      </p:sp>
      <p:sp>
        <p:nvSpPr>
          <p:cNvPr id="200707"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endParaRPr lang="en-US" sz="1100" dirty="0">
              <a:solidFill>
                <a:srgbClr val="000000"/>
              </a:solidFill>
              <a:latin typeface="Arial" pitchFamily="-112" charset="0"/>
              <a:ea typeface="Arial" pitchFamily="-112" charset="0"/>
              <a:cs typeface="Arial" pitchFamily="-112" charset="0"/>
              <a:sym typeface="Arial" pitchFamily="-112"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Various systems of estimates used</a:t>
            </a:r>
          </a:p>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We use the Fibonacci</a:t>
            </a:r>
            <a:r>
              <a:rPr lang="en-US" sz="1200" b="0" i="0" kern="1200" baseline="0" dirty="0" smtClean="0">
                <a:solidFill>
                  <a:schemeClr val="tx1"/>
                </a:solidFill>
                <a:latin typeface="+mn-lt"/>
                <a:ea typeface="ＭＳ Ｐゴシック" pitchFamily="-65" charset="-128"/>
                <a:cs typeface="Arial" charset="0"/>
              </a:rPr>
              <a:t> Sequence</a:t>
            </a:r>
          </a:p>
          <a:p>
            <a:pPr>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Documented by Leonardo Pisano </a:t>
            </a:r>
            <a:r>
              <a:rPr lang="en-US" sz="1200" b="0" i="0" kern="1200" baseline="0" dirty="0" err="1" smtClean="0">
                <a:solidFill>
                  <a:schemeClr val="tx1"/>
                </a:solidFill>
                <a:latin typeface="+mn-lt"/>
                <a:ea typeface="ＭＳ Ｐゴシック" pitchFamily="-65" charset="-128"/>
                <a:cs typeface="Arial" charset="0"/>
              </a:rPr>
              <a:t>Bogollo</a:t>
            </a:r>
            <a:r>
              <a:rPr lang="en-US" sz="1200" b="0" i="0" kern="1200" baseline="0" dirty="0" smtClean="0">
                <a:solidFill>
                  <a:schemeClr val="tx1"/>
                </a:solidFill>
                <a:latin typeface="+mn-lt"/>
                <a:ea typeface="ＭＳ Ｐゴシック" pitchFamily="-65" charset="-128"/>
                <a:cs typeface="Arial" charset="0"/>
              </a:rPr>
              <a:t> aka Leonardo Fibonacci</a:t>
            </a:r>
          </a:p>
          <a:p>
            <a:pPr lvl="1">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Perhaps the most talented mathematician of the middle ages</a:t>
            </a:r>
          </a:p>
          <a:p>
            <a:pPr lvl="0">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Each number is the sum of the previous 2   [CLICK]</a:t>
            </a:r>
          </a:p>
          <a:p>
            <a:pPr lvl="0">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Teams usually define what system they will use.  1,2,3,5, 8</a:t>
            </a:r>
            <a:endParaRPr lang="en-US" sz="1200" b="0" i="0" kern="1200" dirty="0" smtClean="0">
              <a:solidFill>
                <a:schemeClr val="tx1"/>
              </a:solidFill>
              <a:latin typeface="+mn-lt"/>
              <a:ea typeface="ＭＳ Ｐゴシック" pitchFamily="-65" charset="-128"/>
              <a:cs typeface="Arial" charset="0"/>
            </a:endParaRPr>
          </a:p>
          <a:p>
            <a:endParaRPr lang="en-US" sz="1200" b="0" i="0"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a:t>
            </a:r>
          </a:p>
          <a:p>
            <a:r>
              <a:rPr lang="en-US" sz="1200" b="0" i="0" kern="1200" dirty="0" smtClean="0">
                <a:solidFill>
                  <a:schemeClr val="tx1"/>
                </a:solidFill>
                <a:latin typeface="+mn-lt"/>
                <a:ea typeface="ＭＳ Ｐゴシック" pitchFamily="-65" charset="-128"/>
                <a:cs typeface="Arial" charset="0"/>
              </a:rPr>
              <a:t>There are various systems of estimation</a:t>
            </a:r>
            <a:r>
              <a:rPr lang="en-US" sz="1200" b="0" i="0" kern="1200" baseline="0" dirty="0" smtClean="0">
                <a:solidFill>
                  <a:schemeClr val="tx1"/>
                </a:solidFill>
                <a:latin typeface="+mn-lt"/>
                <a:ea typeface="ＭＳ Ｐゴシック" pitchFamily="-65" charset="-128"/>
                <a:cs typeface="Arial" charset="0"/>
              </a:rPr>
              <a:t> used, when applying Planning Poker. We use the Fibonacci Sequence numbers.  The Fibonacci Sequence was documented by Leonardo Pisano Bogollo, also known as Leonardo Fibonacci, who was considered to be perhaps the most talented mathematician of the Middle Ages.</a:t>
            </a:r>
          </a:p>
          <a:p>
            <a:endParaRPr lang="en-US" sz="1200" b="0" i="0" kern="1200" baseline="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In the Fibonacci sequence, each number is the sum of the previous</a:t>
            </a:r>
            <a:r>
              <a:rPr lang="en-US" sz="1200" b="0" i="0" kern="1200" baseline="0" dirty="0" smtClean="0">
                <a:solidFill>
                  <a:schemeClr val="tx1"/>
                </a:solidFill>
                <a:latin typeface="+mn-lt"/>
                <a:ea typeface="ＭＳ Ｐゴシック" pitchFamily="-65" charset="-128"/>
                <a:cs typeface="Arial" charset="0"/>
              </a:rPr>
              <a:t> two numbers, starting with 0 and 1. </a:t>
            </a:r>
            <a:r>
              <a:rPr lang="en-US" dirty="0" smtClean="0"/>
              <a:t>Thus the sequence begins 0, 1, 1, 2, 3, 5, 8, 13, 21, 34</a:t>
            </a:r>
          </a:p>
          <a:p>
            <a:endParaRPr lang="en-US" sz="1200" b="0" i="0"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For Planning Poker, we use 0, 1, 2, 3,</a:t>
            </a:r>
            <a:r>
              <a:rPr lang="en-US" sz="1200" b="0" i="0" kern="1200" baseline="0" dirty="0" smtClean="0">
                <a:solidFill>
                  <a:schemeClr val="tx1"/>
                </a:solidFill>
                <a:latin typeface="+mn-lt"/>
                <a:ea typeface="ＭＳ Ｐゴシック" pitchFamily="-65" charset="-128"/>
                <a:cs typeface="Arial" charset="0"/>
              </a:rPr>
              <a:t> 5, 8, and 13.  Some include 20 and 40 and 100 in our planning poker decks, in order to indicate that a story is too large to be done in a single iteration.</a:t>
            </a:r>
            <a:endParaRPr lang="en-US" sz="1200" b="0" i="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31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1"/>
          <p:cNvSpPr>
            <a:spLocks noGrp="1" noRot="1" noChangeAspect="1" noChangeArrowheads="1"/>
          </p:cNvSpPr>
          <p:nvPr>
            <p:ph type="sldImg"/>
          </p:nvPr>
        </p:nvSpPr>
        <p:spPr>
          <a:solidFill>
            <a:srgbClr val="FFFFFF"/>
          </a:solidFill>
          <a:ln/>
        </p:spPr>
      </p:sp>
      <p:sp>
        <p:nvSpPr>
          <p:cNvPr id="210947"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There</a:t>
            </a:r>
            <a:r>
              <a:rPr lang="en-US" baseline="0" dirty="0" smtClean="0"/>
              <a:t> is planning – Inception</a:t>
            </a:r>
          </a:p>
          <a:p>
            <a:pPr lvl="1">
              <a:buFont typeface="Arial" pitchFamily="34" charset="0"/>
              <a:buChar char="•"/>
            </a:pPr>
            <a:r>
              <a:rPr lang="en-US" baseline="0" dirty="0" smtClean="0"/>
              <a:t>2 – 4 weeks for a 4 – 6 month project</a:t>
            </a:r>
          </a:p>
          <a:p>
            <a:pPr lvl="1">
              <a:buFont typeface="Arial" pitchFamily="34" charset="0"/>
              <a:buChar char="•"/>
            </a:pPr>
            <a:r>
              <a:rPr lang="en-US" baseline="0" dirty="0" smtClean="0"/>
              <a:t>Flows, scenarios, stories</a:t>
            </a:r>
          </a:p>
          <a:p>
            <a:pPr>
              <a:buFont typeface="Arial" pitchFamily="34" charset="0"/>
              <a:buChar char="•"/>
            </a:pPr>
            <a:r>
              <a:rPr lang="en-US" baseline="0" dirty="0" smtClean="0"/>
              <a:t>We need to prepare for Development – Initiation</a:t>
            </a:r>
          </a:p>
          <a:p>
            <a:pPr lvl="1">
              <a:buFont typeface="Arial" pitchFamily="34" charset="0"/>
              <a:buChar char="•"/>
            </a:pPr>
            <a:r>
              <a:rPr lang="en-US" baseline="0" dirty="0" smtClean="0"/>
              <a:t>Environment(s) set up</a:t>
            </a:r>
          </a:p>
          <a:p>
            <a:pPr lvl="1">
              <a:buFont typeface="Arial" pitchFamily="34" charset="0"/>
              <a:buChar char="•"/>
            </a:pPr>
            <a:r>
              <a:rPr lang="en-US" baseline="0" dirty="0" smtClean="0"/>
              <a:t>Narrative writing</a:t>
            </a:r>
          </a:p>
          <a:p>
            <a:pPr lvl="1">
              <a:buFont typeface="Arial" pitchFamily="34" charset="0"/>
              <a:buChar char="•"/>
            </a:pPr>
            <a:r>
              <a:rPr lang="en-US" baseline="0" dirty="0" smtClean="0"/>
              <a:t>Team processes</a:t>
            </a:r>
          </a:p>
          <a:p>
            <a:pPr>
              <a:buFont typeface="Arial" pitchFamily="34" charset="0"/>
              <a:buChar char="•"/>
            </a:pPr>
            <a:r>
              <a:rPr lang="en-US" baseline="0" dirty="0" smtClean="0"/>
              <a:t>Develop &amp; Deploy </a:t>
            </a:r>
          </a:p>
          <a:p>
            <a:pPr lvl="1">
              <a:buFont typeface="Arial" pitchFamily="34" charset="0"/>
              <a:buChar char="•"/>
            </a:pPr>
            <a:r>
              <a:rPr lang="en-US" baseline="0" dirty="0" smtClean="0"/>
              <a:t>Release working software</a:t>
            </a:r>
          </a:p>
          <a:p>
            <a:pPr lvl="1">
              <a:buFont typeface="Arial" pitchFamily="34" charset="0"/>
              <a:buChar char="•"/>
            </a:pPr>
            <a:r>
              <a:rPr lang="en-US" baseline="0" dirty="0" smtClean="0"/>
              <a:t>About 12 weeks of work</a:t>
            </a:r>
          </a:p>
          <a:p>
            <a:pPr lvl="0">
              <a:buFont typeface="Arial" pitchFamily="34" charset="0"/>
              <a:buChar char="•"/>
            </a:pPr>
            <a:r>
              <a:rPr lang="en-US" baseline="0" dirty="0" smtClean="0"/>
              <a:t>Common question??  How do I know how big the project is to determine how much time for Inception?  </a:t>
            </a:r>
          </a:p>
          <a:p>
            <a:pPr lvl="1">
              <a:buFont typeface="Arial" pitchFamily="34" charset="0"/>
              <a:buChar char="•"/>
            </a:pPr>
            <a:r>
              <a:rPr lang="en-US" baseline="0" dirty="0" smtClean="0"/>
              <a:t>There has been a ‘Conceptualizing’ phase hopefully.  </a:t>
            </a:r>
          </a:p>
          <a:p>
            <a:pPr lvl="1">
              <a:buFont typeface="Arial" pitchFamily="34" charset="0"/>
              <a:buChar char="•"/>
            </a:pPr>
            <a:r>
              <a:rPr lang="en-US" baseline="0" dirty="0" smtClean="0"/>
              <a:t>Experience.  Relative sizing to other projects you’ve done</a:t>
            </a:r>
            <a:r>
              <a:rPr lang="en-US" baseline="0" smtClean="0"/>
              <a:t>.  </a:t>
            </a:r>
            <a:endParaRPr lang="en-US" baseline="0" dirty="0" smtClean="0"/>
          </a:p>
        </p:txBody>
      </p:sp>
      <p:sp>
        <p:nvSpPr>
          <p:cNvPr id="4" name="Slide Number Placeholder 3"/>
          <p:cNvSpPr>
            <a:spLocks noGrp="1"/>
          </p:cNvSpPr>
          <p:nvPr>
            <p:ph type="sldNum" sz="quarter" idx="10"/>
          </p:nvPr>
        </p:nvSpPr>
        <p:spPr/>
        <p:txBody>
          <a:bodyPr/>
          <a:lstStyle/>
          <a:p>
            <a:fld id="{5DAA5BAC-51FB-844E-AD6B-CB25B17312AE}"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1"/>
          <p:cNvSpPr>
            <a:spLocks noGrp="1" noRot="1" noChangeAspect="1" noChangeArrowheads="1"/>
          </p:cNvSpPr>
          <p:nvPr>
            <p:ph type="sldImg"/>
          </p:nvPr>
        </p:nvSpPr>
        <p:spPr>
          <a:solidFill>
            <a:srgbClr val="FFFFFF"/>
          </a:solidFill>
          <a:ln/>
        </p:spPr>
      </p:sp>
      <p:sp>
        <p:nvSpPr>
          <p:cNvPr id="212995"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1"/>
          <p:cNvSpPr>
            <a:spLocks noGrp="1" noRot="1" noChangeAspect="1" noChangeArrowheads="1"/>
          </p:cNvSpPr>
          <p:nvPr>
            <p:ph type="sldImg"/>
          </p:nvPr>
        </p:nvSpPr>
        <p:spPr>
          <a:solidFill>
            <a:srgbClr val="FFFFFF"/>
          </a:solidFill>
          <a:ln/>
        </p:spPr>
      </p:sp>
      <p:sp>
        <p:nvSpPr>
          <p:cNvPr id="215043"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1"/>
          <p:cNvSpPr>
            <a:spLocks noGrp="1" noRot="1" noChangeAspect="1" noChangeArrowheads="1"/>
          </p:cNvSpPr>
          <p:nvPr>
            <p:ph type="sldImg"/>
          </p:nvPr>
        </p:nvSpPr>
        <p:spPr>
          <a:solidFill>
            <a:srgbClr val="FFFFFF"/>
          </a:solidFill>
          <a:ln/>
        </p:spPr>
      </p:sp>
      <p:sp>
        <p:nvSpPr>
          <p:cNvPr id="217091"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1"/>
          <p:cNvSpPr>
            <a:spLocks noGrp="1" noRot="1" noChangeAspect="1" noChangeArrowheads="1"/>
          </p:cNvSpPr>
          <p:nvPr>
            <p:ph type="sldImg"/>
          </p:nvPr>
        </p:nvSpPr>
        <p:spPr>
          <a:solidFill>
            <a:srgbClr val="FFFFFF"/>
          </a:solidFill>
          <a:ln/>
        </p:spPr>
      </p:sp>
      <p:sp>
        <p:nvSpPr>
          <p:cNvPr id="188419" name="Rectangle 2"/>
          <p:cNvSpPr>
            <a:spLocks noGrp="1" noChangeArrowheads="1"/>
          </p:cNvSpPr>
          <p:nvPr>
            <p:ph type="body" idx="1"/>
          </p:nvPr>
        </p:nvSpPr>
        <p:spPr>
          <a:noFill/>
          <a:ln/>
        </p:spPr>
        <p:txBody>
          <a:bodyPr/>
          <a:lstStyle/>
          <a:p>
            <a:pPr eaLnBrk="1" hangingPunct="1">
              <a:lnSpc>
                <a:spcPct val="9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Accuracy – degree of closeness</a:t>
            </a:r>
          </a:p>
          <a:p>
            <a:pPr eaLnBrk="1" hangingPunct="1">
              <a:lnSpc>
                <a:spcPct val="9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Precision – reproducibility or repeatability</a:t>
            </a:r>
          </a:p>
          <a:p>
            <a:pPr eaLnBrk="1" hangingPunct="1">
              <a:lnSpc>
                <a:spcPct val="9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Results of calculations or measurements can be:</a:t>
            </a:r>
          </a:p>
          <a:p>
            <a:pPr eaLnBrk="1" hangingPunct="1">
              <a:lnSpc>
                <a:spcPct val="9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Accurate but not precise</a:t>
            </a:r>
          </a:p>
          <a:p>
            <a:pPr eaLnBrk="1" hangingPunct="1">
              <a:lnSpc>
                <a:spcPct val="9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Precise but not accurate</a:t>
            </a:r>
          </a:p>
          <a:p>
            <a:pPr eaLnBrk="1" hangingPunct="1">
              <a:lnSpc>
                <a:spcPct val="90000"/>
              </a:lnSpc>
              <a:spcBef>
                <a:spcPts val="425"/>
              </a:spcBef>
            </a:pPr>
            <a:r>
              <a:rPr lang="en-US" sz="1100" dirty="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90000"/>
              </a:lnSpc>
              <a:spcBef>
                <a:spcPts val="425"/>
              </a:spcBef>
            </a:pPr>
            <a:r>
              <a:rPr lang="en-US" sz="1100" dirty="0">
                <a:solidFill>
                  <a:srgbClr val="000000"/>
                </a:solidFill>
                <a:latin typeface="Arial" pitchFamily="-112" charset="0"/>
                <a:ea typeface="Arial" pitchFamily="-112" charset="0"/>
                <a:cs typeface="Arial" pitchFamily="-112" charset="0"/>
                <a:sym typeface="Arial" pitchFamily="-112" charset="0"/>
              </a:rPr>
              <a:t>Agile estimation is one of the parts that folks new to Agile struggle with. In this section, we’ll dig into the why and the how, and then give you some very specific practices.</a:t>
            </a:r>
          </a:p>
          <a:p>
            <a:pPr eaLnBrk="1" hangingPunct="1">
              <a:lnSpc>
                <a:spcPct val="90000"/>
              </a:lnSpc>
              <a:spcBef>
                <a:spcPts val="425"/>
              </a:spcBef>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90000"/>
              </a:lnSpc>
              <a:spcBef>
                <a:spcPts val="425"/>
              </a:spcBef>
            </a:pPr>
            <a:r>
              <a:rPr lang="en-US" sz="1100" dirty="0">
                <a:solidFill>
                  <a:srgbClr val="000000"/>
                </a:solidFill>
                <a:latin typeface="Arial" pitchFamily="-112" charset="0"/>
                <a:ea typeface="Arial" pitchFamily="-112" charset="0"/>
                <a:cs typeface="Arial" pitchFamily="-112" charset="0"/>
                <a:sym typeface="Arial" pitchFamily="-112" charset="0"/>
              </a:rPr>
              <a:t>Let’s begin with gaining an understanding of the terms “accuracy” and “precision”.</a:t>
            </a:r>
          </a:p>
          <a:p>
            <a:pPr eaLnBrk="1" hangingPunct="1">
              <a:lnSpc>
                <a:spcPct val="90000"/>
              </a:lnSpc>
              <a:spcBef>
                <a:spcPts val="425"/>
              </a:spcBef>
            </a:pPr>
            <a:endParaRPr lang="en-US" sz="1100" b="1" i="1"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90000"/>
              </a:lnSpc>
              <a:spcBef>
                <a:spcPts val="425"/>
              </a:spcBef>
            </a:pPr>
            <a:r>
              <a:rPr lang="en-US" sz="1100" dirty="0">
                <a:solidFill>
                  <a:srgbClr val="000000"/>
                </a:solidFill>
                <a:latin typeface="Arial" pitchFamily="-112" charset="0"/>
                <a:ea typeface="Arial" pitchFamily="-112" charset="0"/>
                <a:cs typeface="Arial" pitchFamily="-112" charset="0"/>
                <a:sym typeface="Arial" pitchFamily="-112" charset="0"/>
              </a:rPr>
              <a:t>From Wikipedia, we get this definition: [CLICK]</a:t>
            </a:r>
          </a:p>
          <a:p>
            <a:pPr eaLnBrk="1" hangingPunct="1">
              <a:lnSpc>
                <a:spcPct val="90000"/>
              </a:lnSpc>
              <a:spcBef>
                <a:spcPts val="425"/>
              </a:spcBef>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90000"/>
              </a:lnSpc>
              <a:spcBef>
                <a:spcPts val="600"/>
              </a:spcBef>
            </a:pPr>
            <a:r>
              <a:rPr lang="en-US" sz="1100" dirty="0">
                <a:solidFill>
                  <a:srgbClr val="000000"/>
                </a:solidFill>
                <a:latin typeface="Arial" pitchFamily="-112" charset="0"/>
                <a:ea typeface="Arial" pitchFamily="-112" charset="0"/>
                <a:cs typeface="Arial" pitchFamily="-112" charset="0"/>
                <a:sym typeface="Arial" pitchFamily="-112" charset="0"/>
              </a:rPr>
              <a:t>In the fields of science, engineering, industry and statistics, </a:t>
            </a:r>
            <a:r>
              <a:rPr lang="en-US" sz="1100" b="1" dirty="0">
                <a:solidFill>
                  <a:srgbClr val="000000"/>
                </a:solidFill>
                <a:latin typeface="Arial" pitchFamily="-112" charset="0"/>
                <a:ea typeface="Arial" pitchFamily="-112" charset="0"/>
                <a:cs typeface="Arial" pitchFamily="-112" charset="0"/>
                <a:sym typeface="Arial" pitchFamily="-112" charset="0"/>
              </a:rPr>
              <a:t>accuracy </a:t>
            </a:r>
            <a:r>
              <a:rPr lang="en-US" sz="1100" dirty="0">
                <a:solidFill>
                  <a:srgbClr val="000000"/>
                </a:solidFill>
                <a:latin typeface="Arial" pitchFamily="-112" charset="0"/>
                <a:ea typeface="Arial" pitchFamily="-112" charset="0"/>
                <a:cs typeface="Arial" pitchFamily="-112" charset="0"/>
                <a:sym typeface="Arial" pitchFamily="-112" charset="0"/>
              </a:rPr>
              <a:t>is the degree of closeness of a measured or calculated quantity to its actual (true) value. </a:t>
            </a:r>
          </a:p>
          <a:p>
            <a:pPr eaLnBrk="1" hangingPunct="1">
              <a:lnSpc>
                <a:spcPct val="90000"/>
              </a:lnSpc>
              <a:spcBef>
                <a:spcPts val="600"/>
              </a:spcBef>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90000"/>
              </a:lnSpc>
              <a:spcBef>
                <a:spcPts val="600"/>
              </a:spcBef>
            </a:pPr>
            <a:r>
              <a:rPr lang="en-US" sz="1100" dirty="0">
                <a:solidFill>
                  <a:srgbClr val="000000"/>
                </a:solidFill>
                <a:latin typeface="Arial" pitchFamily="-112" charset="0"/>
                <a:ea typeface="Arial" pitchFamily="-112" charset="0"/>
                <a:cs typeface="Arial" pitchFamily="-112" charset="0"/>
                <a:sym typeface="Arial" pitchFamily="-112" charset="0"/>
              </a:rPr>
              <a:t>Accuracy is closely related to </a:t>
            </a:r>
            <a:r>
              <a:rPr lang="en-US" sz="1100" b="1" dirty="0">
                <a:solidFill>
                  <a:srgbClr val="000000"/>
                </a:solidFill>
                <a:latin typeface="Arial" pitchFamily="-112" charset="0"/>
                <a:ea typeface="Arial" pitchFamily="-112" charset="0"/>
                <a:cs typeface="Arial" pitchFamily="-112" charset="0"/>
                <a:sym typeface="Arial" pitchFamily="-112" charset="0"/>
              </a:rPr>
              <a:t>precision</a:t>
            </a:r>
            <a:r>
              <a:rPr lang="en-US" sz="1100" dirty="0">
                <a:solidFill>
                  <a:srgbClr val="000000"/>
                </a:solidFill>
                <a:latin typeface="Arial" pitchFamily="-112" charset="0"/>
                <a:ea typeface="Arial" pitchFamily="-112" charset="0"/>
                <a:cs typeface="Arial" pitchFamily="-112" charset="0"/>
                <a:sym typeface="Arial" pitchFamily="-112" charset="0"/>
              </a:rPr>
              <a:t>, also called </a:t>
            </a:r>
            <a:r>
              <a:rPr lang="en-US" sz="1100" b="1" dirty="0">
                <a:solidFill>
                  <a:srgbClr val="000000"/>
                </a:solidFill>
                <a:latin typeface="Arial" pitchFamily="-112" charset="0"/>
                <a:ea typeface="Arial" pitchFamily="-112" charset="0"/>
                <a:cs typeface="Arial" pitchFamily="-112" charset="0"/>
                <a:sym typeface="Arial" pitchFamily="-112" charset="0"/>
              </a:rPr>
              <a:t>reproducibility </a:t>
            </a:r>
            <a:r>
              <a:rPr lang="en-US" sz="1100" dirty="0">
                <a:solidFill>
                  <a:srgbClr val="000000"/>
                </a:solidFill>
                <a:latin typeface="Arial" pitchFamily="-112" charset="0"/>
                <a:ea typeface="Arial" pitchFamily="-112" charset="0"/>
                <a:cs typeface="Arial" pitchFamily="-112" charset="0"/>
                <a:sym typeface="Arial" pitchFamily="-112" charset="0"/>
              </a:rPr>
              <a:t>or </a:t>
            </a:r>
            <a:r>
              <a:rPr lang="en-US" sz="1100" b="1" dirty="0">
                <a:solidFill>
                  <a:srgbClr val="000000"/>
                </a:solidFill>
                <a:latin typeface="Arial" pitchFamily="-112" charset="0"/>
                <a:ea typeface="Arial" pitchFamily="-112" charset="0"/>
                <a:cs typeface="Arial" pitchFamily="-112" charset="0"/>
                <a:sym typeface="Arial" pitchFamily="-112" charset="0"/>
              </a:rPr>
              <a:t>repeatability</a:t>
            </a:r>
            <a:r>
              <a:rPr lang="en-US" sz="1100" dirty="0">
                <a:solidFill>
                  <a:srgbClr val="000000"/>
                </a:solidFill>
                <a:latin typeface="Arial" pitchFamily="-112" charset="0"/>
                <a:ea typeface="Arial" pitchFamily="-112" charset="0"/>
                <a:cs typeface="Arial" pitchFamily="-112" charset="0"/>
                <a:sym typeface="Arial" pitchFamily="-112" charset="0"/>
              </a:rPr>
              <a:t>, the degree to which further measurements or calculations show the same or similar results.</a:t>
            </a:r>
          </a:p>
          <a:p>
            <a:pPr eaLnBrk="1" hangingPunct="1">
              <a:lnSpc>
                <a:spcPct val="90000"/>
              </a:lnSpc>
              <a:spcBef>
                <a:spcPts val="600"/>
              </a:spcBef>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90000"/>
              </a:lnSpc>
              <a:spcBef>
                <a:spcPts val="600"/>
              </a:spcBef>
            </a:pPr>
            <a:r>
              <a:rPr lang="en-US" sz="1100" dirty="0">
                <a:solidFill>
                  <a:srgbClr val="000000"/>
                </a:solidFill>
                <a:latin typeface="Arial" pitchFamily="-112" charset="0"/>
                <a:ea typeface="Arial" pitchFamily="-112" charset="0"/>
                <a:cs typeface="Arial" pitchFamily="-112" charset="0"/>
                <a:sym typeface="Arial" pitchFamily="-112" charset="0"/>
              </a:rPr>
              <a:t>The results of calculations or a measurement can be accurate but not precise, precise but not accurate, neither, or both. A measurement system or computational method is called valid if it is both accurate and precise. The related terms are bias (non-random or directed effects caused by a factor or factors unrelated by the independent variable) and error (random variability), respectively.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This variation is one that we have used. We throw 1, 2, or 3 as</a:t>
            </a:r>
            <a:r>
              <a:rPr lang="en-US" sz="300" baseline="0" dirty="0" smtClean="0">
                <a:solidFill>
                  <a:srgbClr val="000000"/>
                </a:solidFill>
                <a:latin typeface="Arial" pitchFamily="-112" charset="0"/>
                <a:ea typeface="Arial" pitchFamily="-112" charset="0"/>
                <a:cs typeface="Arial" pitchFamily="-112" charset="0"/>
                <a:sym typeface="Arial" pitchFamily="-112" charset="0"/>
              </a:rPr>
              <a:t> valid estimates. 5 is NOT a valid estimate and means “I have no idea”. If someone throws that then we need to have a conversation.</a:t>
            </a: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Teams may have their own variations on this.</a:t>
            </a:r>
            <a:r>
              <a:rPr lang="en-US" sz="300" baseline="0" dirty="0" smtClean="0">
                <a:solidFill>
                  <a:srgbClr val="000000"/>
                </a:solidFill>
                <a:latin typeface="Arial" pitchFamily="-112" charset="0"/>
                <a:ea typeface="Arial" pitchFamily="-112" charset="0"/>
                <a:cs typeface="Arial" pitchFamily="-112" charset="0"/>
                <a:sym typeface="Arial" pitchFamily="-112" charset="0"/>
              </a:rPr>
              <a:t> Sometimes people can abstain by throwing “rock” (a fist).</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Note: demonstrate</a:t>
            </a:r>
            <a:r>
              <a:rPr lang="en-US" sz="300" baseline="0" dirty="0" smtClean="0">
                <a:solidFill>
                  <a:srgbClr val="000000"/>
                </a:solidFill>
                <a:latin typeface="Arial" pitchFamily="-112" charset="0"/>
                <a:ea typeface="Arial" pitchFamily="-112" charset="0"/>
                <a:cs typeface="Arial" pitchFamily="-112" charset="0"/>
                <a:sym typeface="Arial" pitchFamily="-112" charset="0"/>
              </a:rPr>
              <a:t> to them the counting in strategy you will use! “One, two, three, throw!”</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From</a:t>
            </a:r>
            <a:r>
              <a:rPr lang="en-US" sz="300" baseline="0" dirty="0" smtClean="0">
                <a:solidFill>
                  <a:srgbClr val="000000"/>
                </a:solidFill>
                <a:latin typeface="Arial" pitchFamily="-112" charset="0"/>
                <a:ea typeface="Arial" pitchFamily="-112" charset="0"/>
                <a:cs typeface="Arial" pitchFamily="-112" charset="0"/>
                <a:sym typeface="Arial" pitchFamily="-112" charset="0"/>
              </a:rPr>
              <a:t> Martin Fowler’s website: </a:t>
            </a:r>
            <a:r>
              <a:rPr lang="en-US" sz="800" dirty="0" smtClean="0">
                <a:latin typeface="Arial"/>
                <a:cs typeface="Arial"/>
              </a:rPr>
              <a:t>http://</a:t>
            </a:r>
            <a:r>
              <a:rPr lang="en-US" sz="800" dirty="0" err="1" smtClean="0">
                <a:latin typeface="Arial"/>
                <a:cs typeface="Arial"/>
              </a:rPr>
              <a:t>martinfowler.com/bliki/ThrownEstimate.html</a:t>
            </a:r>
            <a:endParaRPr lang="en-US" sz="800" dirty="0" smtClean="0">
              <a:latin typeface="Arial"/>
              <a:cs typeface="Arial"/>
            </a:endParaRPr>
          </a:p>
          <a:p>
            <a:pPr eaLnBrk="1" hangingPunct="1">
              <a:lnSpc>
                <a:spcPct val="80000"/>
              </a:lnSpc>
              <a:spcBef>
                <a:spcPts val="425"/>
              </a:spcBef>
              <a:buClr>
                <a:srgbClr val="000000"/>
              </a:buClr>
              <a:buFontTx/>
              <a:buNone/>
            </a:pPr>
            <a:endParaRPr lang="en-US" sz="300" baseline="0" dirty="0" smtClean="0">
              <a:solidFill>
                <a:srgbClr val="000000"/>
              </a:solidFill>
              <a:latin typeface="Arial" pitchFamily="-112" charset="0"/>
              <a:ea typeface="Arial" pitchFamily="-112" charset="0"/>
              <a:cs typeface="Arial" pitchFamily="-112" charset="0"/>
              <a:sym typeface="Arial" pitchFamily="-112"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This variation is one that we have used. We throw 1, 2, or 3 as</a:t>
            </a:r>
            <a:r>
              <a:rPr lang="en-US" sz="300" baseline="0" dirty="0" smtClean="0">
                <a:solidFill>
                  <a:srgbClr val="000000"/>
                </a:solidFill>
                <a:latin typeface="Arial" pitchFamily="-112" charset="0"/>
                <a:ea typeface="Arial" pitchFamily="-112" charset="0"/>
                <a:cs typeface="Arial" pitchFamily="-112" charset="0"/>
                <a:sym typeface="Arial" pitchFamily="-112" charset="0"/>
              </a:rPr>
              <a:t> valid estimates. 5 is NOT a valid estimate and means “I have no idea”. If someone throws that then we need to have a conversation.</a:t>
            </a: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Teams may have their own variations on this.</a:t>
            </a:r>
            <a:r>
              <a:rPr lang="en-US" sz="300" baseline="0" dirty="0" smtClean="0">
                <a:solidFill>
                  <a:srgbClr val="000000"/>
                </a:solidFill>
                <a:latin typeface="Arial" pitchFamily="-112" charset="0"/>
                <a:ea typeface="Arial" pitchFamily="-112" charset="0"/>
                <a:cs typeface="Arial" pitchFamily="-112" charset="0"/>
                <a:sym typeface="Arial" pitchFamily="-112" charset="0"/>
              </a:rPr>
              <a:t> Sometimes people can abstain by throwing “rock” (a fist).</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Note: demonstrate</a:t>
            </a:r>
            <a:r>
              <a:rPr lang="en-US" sz="300" baseline="0" dirty="0" smtClean="0">
                <a:solidFill>
                  <a:srgbClr val="000000"/>
                </a:solidFill>
                <a:latin typeface="Arial" pitchFamily="-112" charset="0"/>
                <a:ea typeface="Arial" pitchFamily="-112" charset="0"/>
                <a:cs typeface="Arial" pitchFamily="-112" charset="0"/>
                <a:sym typeface="Arial" pitchFamily="-112" charset="0"/>
              </a:rPr>
              <a:t> to them the counting in strategy you will use! “One, two, three</a:t>
            </a:r>
            <a:r>
              <a:rPr lang="en-US" sz="300" baseline="0" smtClean="0">
                <a:solidFill>
                  <a:srgbClr val="000000"/>
                </a:solidFill>
                <a:latin typeface="Arial" pitchFamily="-112" charset="0"/>
                <a:ea typeface="Arial" pitchFamily="-112" charset="0"/>
                <a:cs typeface="Arial" pitchFamily="-112" charset="0"/>
                <a:sym typeface="Arial" pitchFamily="-112" charset="0"/>
              </a:rPr>
              <a:t>, throw!”</a:t>
            </a:r>
            <a:endParaRPr lang="en-US" sz="30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From</a:t>
            </a:r>
            <a:r>
              <a:rPr lang="en-US" sz="300" baseline="0" dirty="0" smtClean="0">
                <a:solidFill>
                  <a:srgbClr val="000000"/>
                </a:solidFill>
                <a:latin typeface="Arial" pitchFamily="-112" charset="0"/>
                <a:ea typeface="Arial" pitchFamily="-112" charset="0"/>
                <a:cs typeface="Arial" pitchFamily="-112" charset="0"/>
                <a:sym typeface="Arial" pitchFamily="-112" charset="0"/>
              </a:rPr>
              <a:t> Martin Fowler’s website: </a:t>
            </a:r>
            <a:r>
              <a:rPr lang="en-US" sz="800" dirty="0" smtClean="0">
                <a:latin typeface="Arial"/>
                <a:cs typeface="Arial"/>
              </a:rPr>
              <a:t>http://</a:t>
            </a:r>
            <a:r>
              <a:rPr lang="en-US" sz="800" dirty="0" err="1" smtClean="0">
                <a:latin typeface="Arial"/>
                <a:cs typeface="Arial"/>
              </a:rPr>
              <a:t>martinfowler.com/bliki/ThrownEstimate.html</a:t>
            </a:r>
            <a:endParaRPr lang="en-US" sz="800" dirty="0" smtClean="0">
              <a:latin typeface="Arial"/>
              <a:cs typeface="Arial"/>
            </a:endParaRPr>
          </a:p>
          <a:p>
            <a:pPr eaLnBrk="1" hangingPunct="1">
              <a:lnSpc>
                <a:spcPct val="80000"/>
              </a:lnSpc>
              <a:spcBef>
                <a:spcPts val="425"/>
              </a:spcBef>
              <a:buClr>
                <a:srgbClr val="000000"/>
              </a:buClr>
              <a:buFontTx/>
              <a:buNone/>
            </a:pPr>
            <a:endParaRPr lang="en-US" sz="300" baseline="0" dirty="0" smtClean="0">
              <a:solidFill>
                <a:srgbClr val="000000"/>
              </a:solidFill>
              <a:latin typeface="Arial" pitchFamily="-112" charset="0"/>
              <a:ea typeface="Arial" pitchFamily="-112" charset="0"/>
              <a:cs typeface="Arial" pitchFamily="-112" charset="0"/>
              <a:sym typeface="Arial" pitchFamily="-112"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This variation is one that we have used. We throw 1, 2, or 3 as</a:t>
            </a:r>
            <a:r>
              <a:rPr lang="en-US" sz="300" baseline="0" dirty="0" smtClean="0">
                <a:solidFill>
                  <a:srgbClr val="000000"/>
                </a:solidFill>
                <a:latin typeface="Arial" pitchFamily="-112" charset="0"/>
                <a:ea typeface="Arial" pitchFamily="-112" charset="0"/>
                <a:cs typeface="Arial" pitchFamily="-112" charset="0"/>
                <a:sym typeface="Arial" pitchFamily="-112" charset="0"/>
              </a:rPr>
              <a:t> valid estimates. 5 is NOT a valid estimate and means “I have no idea”. If someone throws that then we need to have a conversation.</a:t>
            </a: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Teams may have their own variations on this.</a:t>
            </a:r>
            <a:r>
              <a:rPr lang="en-US" sz="300" baseline="0" dirty="0" smtClean="0">
                <a:solidFill>
                  <a:srgbClr val="000000"/>
                </a:solidFill>
                <a:latin typeface="Arial" pitchFamily="-112" charset="0"/>
                <a:ea typeface="Arial" pitchFamily="-112" charset="0"/>
                <a:cs typeface="Arial" pitchFamily="-112" charset="0"/>
                <a:sym typeface="Arial" pitchFamily="-112" charset="0"/>
              </a:rPr>
              <a:t> Sometimes people can abstain by throwing “rock” (a fist).</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Note: demonstrate</a:t>
            </a:r>
            <a:r>
              <a:rPr lang="en-US" sz="300" baseline="0" dirty="0" smtClean="0">
                <a:solidFill>
                  <a:srgbClr val="000000"/>
                </a:solidFill>
                <a:latin typeface="Arial" pitchFamily="-112" charset="0"/>
                <a:ea typeface="Arial" pitchFamily="-112" charset="0"/>
                <a:cs typeface="Arial" pitchFamily="-112" charset="0"/>
                <a:sym typeface="Arial" pitchFamily="-112" charset="0"/>
              </a:rPr>
              <a:t> to them the counting in strategy you will use! “One, two, three, throw!”</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From</a:t>
            </a:r>
            <a:r>
              <a:rPr lang="en-US" sz="300" baseline="0" dirty="0" smtClean="0">
                <a:solidFill>
                  <a:srgbClr val="000000"/>
                </a:solidFill>
                <a:latin typeface="Arial" pitchFamily="-112" charset="0"/>
                <a:ea typeface="Arial" pitchFamily="-112" charset="0"/>
                <a:cs typeface="Arial" pitchFamily="-112" charset="0"/>
                <a:sym typeface="Arial" pitchFamily="-112" charset="0"/>
              </a:rPr>
              <a:t> Martin Fowler’s website: </a:t>
            </a:r>
            <a:r>
              <a:rPr lang="en-US" sz="800" dirty="0" smtClean="0">
                <a:latin typeface="Arial"/>
                <a:cs typeface="Arial"/>
              </a:rPr>
              <a:t>http://</a:t>
            </a:r>
            <a:r>
              <a:rPr lang="en-US" sz="800" dirty="0" err="1" smtClean="0">
                <a:latin typeface="Arial"/>
                <a:cs typeface="Arial"/>
              </a:rPr>
              <a:t>martinfowler.com/bliki/ThrownEstimate.html</a:t>
            </a:r>
            <a:endParaRPr lang="en-US" sz="800" dirty="0" smtClean="0">
              <a:latin typeface="Arial"/>
              <a:cs typeface="Arial"/>
            </a:endParaRPr>
          </a:p>
          <a:p>
            <a:pPr eaLnBrk="1" hangingPunct="1">
              <a:lnSpc>
                <a:spcPct val="80000"/>
              </a:lnSpc>
              <a:spcBef>
                <a:spcPts val="425"/>
              </a:spcBef>
              <a:buClr>
                <a:srgbClr val="000000"/>
              </a:buClr>
              <a:buFontTx/>
              <a:buNone/>
            </a:pPr>
            <a:endParaRPr lang="en-US" sz="300" baseline="0" dirty="0" smtClean="0">
              <a:solidFill>
                <a:srgbClr val="000000"/>
              </a:solidFill>
              <a:latin typeface="Arial" pitchFamily="-112" charset="0"/>
              <a:ea typeface="Arial" pitchFamily="-112" charset="0"/>
              <a:cs typeface="Arial" pitchFamily="-112" charset="0"/>
              <a:sym typeface="Arial" pitchFamily="-112"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E5CEAF-EB7D-FC40-9619-E11E168CF3F7}" type="slidenum">
              <a:rPr lang="en-US" smtClean="0"/>
              <a:pPr/>
              <a:t>42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Images from Wikipedia: http://</a:t>
            </a:r>
            <a:r>
              <a:rPr lang="en-US" dirty="0" err="1" smtClean="0"/>
              <a:t>en.wikipedia.org/wiki/Chinese_number_gestures#Images</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Stories are the unit of work that gets measured, tracked, signed off.</a:t>
            </a:r>
          </a:p>
          <a:p>
            <a:pPr>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Let’s talk about …………</a:t>
            </a:r>
          </a:p>
          <a:p>
            <a:pPr lvl="1">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Techniques for writing stories</a:t>
            </a:r>
          </a:p>
          <a:p>
            <a:pPr lvl="1">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Techniques for planning with stories</a:t>
            </a:r>
          </a:p>
          <a:p>
            <a:pPr>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First the template </a:t>
            </a:r>
          </a:p>
          <a:p>
            <a:endParaRPr lang="en-US" sz="1600" i="0" kern="1200" baseline="0" dirty="0" smtClean="0">
              <a:solidFill>
                <a:schemeClr val="tx1"/>
              </a:solidFill>
              <a:latin typeface="+mn-lt"/>
              <a:ea typeface="ＭＳ Ｐゴシック" pitchFamily="-65" charset="-128"/>
              <a:cs typeface="Arial" charset="0"/>
            </a:endParaRPr>
          </a:p>
          <a:p>
            <a:r>
              <a:rPr lang="en-US" sz="1600" i="0" kern="1200" baseline="0" dirty="0" smtClean="0">
                <a:solidFill>
                  <a:schemeClr val="tx1"/>
                </a:solidFill>
                <a:latin typeface="+mn-lt"/>
                <a:ea typeface="ＭＳ Ｐゴシック" pitchFamily="-65" charset="-128"/>
                <a:cs typeface="Arial" charset="0"/>
              </a:rPr>
              <a:t>---------------------------------------------------------------------------------------------------------</a:t>
            </a:r>
          </a:p>
          <a:p>
            <a:r>
              <a:rPr lang="en-US" sz="1600" i="0" kern="1200" baseline="0" dirty="0" smtClean="0">
                <a:solidFill>
                  <a:schemeClr val="tx1"/>
                </a:solidFill>
                <a:latin typeface="+mn-lt"/>
                <a:ea typeface="ＭＳ Ｐゴシック" pitchFamily="-65" charset="-128"/>
                <a:cs typeface="Arial" charset="0"/>
              </a:rPr>
              <a:t>While we talked about Stories in an earlier module on The Agile Core, we didn’t talk much about the process and the practices. Since Stories are one of the key tools in an Agile project, we’re going to talk a bit about some of the techniques that will help you in writing stories and working with them as part of the planning process.</a:t>
            </a:r>
          </a:p>
          <a:p>
            <a:endParaRPr lang="en-US" sz="1600" i="0" kern="1200" baseline="0" dirty="0" smtClean="0">
              <a:solidFill>
                <a:schemeClr val="tx1"/>
              </a:solidFill>
              <a:latin typeface="+mn-lt"/>
              <a:ea typeface="ＭＳ Ｐゴシック" pitchFamily="-65" charset="-128"/>
              <a:cs typeface="Arial" charset="0"/>
            </a:endParaRPr>
          </a:p>
          <a:p>
            <a:r>
              <a:rPr lang="en-US" sz="1600" i="0" kern="1200" baseline="0" dirty="0" smtClean="0">
                <a:solidFill>
                  <a:schemeClr val="tx1"/>
                </a:solidFill>
                <a:latin typeface="+mn-lt"/>
                <a:ea typeface="ＭＳ Ｐゴシック" pitchFamily="-65" charset="-128"/>
                <a:cs typeface="Arial" charset="0"/>
              </a:rPr>
              <a:t>Let’s start by reviewing the template for a user story.</a:t>
            </a:r>
            <a:endParaRPr lang="en-US" sz="1600"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5</a:t>
            </a:fld>
            <a:endParaRPr lang="en-US"/>
          </a:p>
        </p:txBody>
      </p:sp>
    </p:spTree>
    <p:extLst>
      <p:ext uri="{BB962C8B-B14F-4D97-AF65-F5344CB8AC3E}">
        <p14:creationId xmlns:p14="http://schemas.microsoft.com/office/powerpoint/2010/main" val="2751715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Images from Wikipedia: http://</a:t>
            </a:r>
            <a:r>
              <a:rPr lang="en-US" dirty="0" err="1" smtClean="0"/>
              <a:t>en.wikipedia.org/wiki/Chinese_number_gestures#Images</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Images from Wikipedia: http://</a:t>
            </a:r>
            <a:r>
              <a:rPr lang="en-US" dirty="0" err="1" smtClean="0"/>
              <a:t>en.wikipedia.org/wiki/Chinese_number_gestures#Images</a:t>
            </a: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Images from Wikipedia: http://</a:t>
            </a:r>
            <a:r>
              <a:rPr lang="en-US" dirty="0" err="1" smtClean="0"/>
              <a:t>en.wikipedia.org/wiki/Chinese_number_gestures#Images</a:t>
            </a:r>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Images from Wikipedia: http://</a:t>
            </a:r>
            <a:r>
              <a:rPr lang="en-US" dirty="0" err="1" smtClean="0"/>
              <a:t>en.wikipedia.org/wiki/Chinese_number_gestures#Images</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Images from Wikipedia: http://</a:t>
            </a:r>
            <a:r>
              <a:rPr lang="en-US" dirty="0" err="1" smtClean="0"/>
              <a:t>en.wikipedia.org/wiki/Chinese_number_gestures#Images</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1"/>
          <p:cNvSpPr>
            <a:spLocks noGrp="1" noRot="1" noChangeAspect="1" noChangeArrowheads="1"/>
          </p:cNvSpPr>
          <p:nvPr>
            <p:ph type="sldImg"/>
          </p:nvPr>
        </p:nvSpPr>
        <p:spPr>
          <a:solidFill>
            <a:srgbClr val="FFFFFF"/>
          </a:solidFill>
          <a:ln/>
        </p:spPr>
      </p:sp>
      <p:sp>
        <p:nvSpPr>
          <p:cNvPr id="221187"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400" dirty="0">
                <a:solidFill>
                  <a:srgbClr val="000000"/>
                </a:solidFill>
                <a:latin typeface="Arial" pitchFamily="-112" charset="0"/>
                <a:ea typeface="Arial" pitchFamily="-112" charset="0"/>
                <a:cs typeface="Arial" pitchFamily="-112" charset="0"/>
                <a:sym typeface="Arial" pitchFamily="-112" charset="0"/>
              </a:rPr>
              <a:t>Developers are asked to estimate the time to complete a story.</a:t>
            </a:r>
          </a:p>
          <a:p>
            <a:pPr eaLnBrk="1" hangingPunct="1">
              <a:lnSpc>
                <a:spcPct val="80000"/>
              </a:lnSpc>
              <a:spcBef>
                <a:spcPts val="425"/>
              </a:spcBef>
              <a:buClr>
                <a:srgbClr val="000000"/>
              </a:buClr>
              <a:buFontTx/>
              <a:buChar char="•"/>
            </a:pPr>
            <a:r>
              <a:rPr lang="en-US" sz="1400" dirty="0">
                <a:solidFill>
                  <a:srgbClr val="000000"/>
                </a:solidFill>
                <a:latin typeface="Arial" pitchFamily="-112" charset="0"/>
                <a:ea typeface="Arial" pitchFamily="-112" charset="0"/>
                <a:cs typeface="Arial" pitchFamily="-112" charset="0"/>
                <a:sym typeface="Arial" pitchFamily="-112" charset="0"/>
              </a:rPr>
              <a:t>How do we consider other activities </a:t>
            </a:r>
          </a:p>
          <a:p>
            <a:pPr eaLnBrk="1" hangingPunct="1">
              <a:lnSpc>
                <a:spcPct val="80000"/>
              </a:lnSpc>
              <a:spcBef>
                <a:spcPts val="425"/>
              </a:spcBef>
              <a:buClr>
                <a:srgbClr val="000000"/>
              </a:buClr>
              <a:buFontTx/>
              <a:buChar char="•"/>
            </a:pPr>
            <a:r>
              <a:rPr lang="en-US" sz="1400" dirty="0">
                <a:solidFill>
                  <a:srgbClr val="000000"/>
                </a:solidFill>
                <a:latin typeface="Arial" pitchFamily="-112" charset="0"/>
                <a:ea typeface="Arial" pitchFamily="-112" charset="0"/>
                <a:cs typeface="Arial" pitchFamily="-112" charset="0"/>
                <a:sym typeface="Arial" pitchFamily="-112" charset="0"/>
              </a:rPr>
              <a:t>Email</a:t>
            </a:r>
          </a:p>
          <a:p>
            <a:pPr eaLnBrk="1" hangingPunct="1">
              <a:lnSpc>
                <a:spcPct val="80000"/>
              </a:lnSpc>
              <a:spcBef>
                <a:spcPts val="425"/>
              </a:spcBef>
              <a:buClr>
                <a:srgbClr val="000000"/>
              </a:buClr>
              <a:buFontTx/>
              <a:buChar char="•"/>
            </a:pPr>
            <a:r>
              <a:rPr lang="en-US" sz="1400" dirty="0">
                <a:solidFill>
                  <a:srgbClr val="000000"/>
                </a:solidFill>
                <a:latin typeface="Arial" pitchFamily="-112" charset="0"/>
                <a:ea typeface="Arial" pitchFamily="-112" charset="0"/>
                <a:cs typeface="Arial" pitchFamily="-112" charset="0"/>
                <a:sym typeface="Arial" pitchFamily="-112" charset="0"/>
              </a:rPr>
              <a:t>meals</a:t>
            </a:r>
          </a:p>
          <a:p>
            <a:pPr eaLnBrk="1" hangingPunct="1">
              <a:lnSpc>
                <a:spcPct val="80000"/>
              </a:lnSpc>
              <a:spcBef>
                <a:spcPts val="425"/>
              </a:spcBef>
              <a:buClr>
                <a:srgbClr val="000000"/>
              </a:buClr>
              <a:buFontTx/>
              <a:buChar char="•"/>
            </a:pPr>
            <a:r>
              <a:rPr lang="en-US" sz="1400" dirty="0">
                <a:solidFill>
                  <a:srgbClr val="000000"/>
                </a:solidFill>
                <a:latin typeface="Arial" pitchFamily="-112" charset="0"/>
                <a:ea typeface="Arial" pitchFamily="-112" charset="0"/>
                <a:cs typeface="Arial" pitchFamily="-112" charset="0"/>
                <a:sym typeface="Arial" pitchFamily="-112" charset="0"/>
              </a:rPr>
              <a:t>Meetings</a:t>
            </a:r>
          </a:p>
          <a:p>
            <a:pPr eaLnBrk="1" hangingPunct="1">
              <a:lnSpc>
                <a:spcPct val="80000"/>
              </a:lnSpc>
              <a:spcBef>
                <a:spcPts val="425"/>
              </a:spcBef>
              <a:buClr>
                <a:srgbClr val="000000"/>
              </a:buClr>
              <a:buFontTx/>
              <a:buChar char="•"/>
            </a:pPr>
            <a:r>
              <a:rPr lang="en-US" sz="1400" dirty="0">
                <a:solidFill>
                  <a:srgbClr val="000000"/>
                </a:solidFill>
                <a:latin typeface="Arial" pitchFamily="-112" charset="0"/>
                <a:ea typeface="Arial" pitchFamily="-112" charset="0"/>
                <a:cs typeface="Arial" pitchFamily="-112" charset="0"/>
                <a:sym typeface="Arial" pitchFamily="-112" charset="0"/>
              </a:rPr>
              <a:t>breaks</a:t>
            </a:r>
          </a:p>
          <a:p>
            <a:pPr eaLnBrk="1" hangingPunct="1">
              <a:lnSpc>
                <a:spcPct val="80000"/>
              </a:lnSpc>
              <a:spcBef>
                <a:spcPts val="425"/>
              </a:spcBef>
              <a:buClr>
                <a:srgbClr val="000000"/>
              </a:buClr>
              <a:buFontTx/>
              <a:buChar char="•"/>
            </a:pPr>
            <a:r>
              <a:rPr lang="en-US" sz="1400" dirty="0">
                <a:solidFill>
                  <a:srgbClr val="000000"/>
                </a:solidFill>
                <a:latin typeface="Arial" pitchFamily="-112" charset="0"/>
                <a:ea typeface="Arial" pitchFamily="-112" charset="0"/>
                <a:cs typeface="Arial" pitchFamily="-112" charset="0"/>
                <a:sym typeface="Arial" pitchFamily="-112" charset="0"/>
              </a:rPr>
              <a:t>We use a concept called …..[Next slide]</a:t>
            </a:r>
          </a:p>
          <a:p>
            <a:pPr eaLnBrk="1" hangingPunct="1">
              <a:lnSpc>
                <a:spcPct val="80000"/>
              </a:lnSpc>
              <a:spcBef>
                <a:spcPts val="425"/>
              </a:spcBef>
            </a:pPr>
            <a:endParaRPr lang="en-US" sz="14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dirty="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400" dirty="0">
                <a:solidFill>
                  <a:srgbClr val="000000"/>
                </a:solidFill>
                <a:latin typeface="Arial" pitchFamily="-112" charset="0"/>
                <a:ea typeface="Arial" pitchFamily="-112" charset="0"/>
                <a:cs typeface="Arial" pitchFamily="-112" charset="0"/>
                <a:sym typeface="Arial" pitchFamily="-112" charset="0"/>
              </a:rPr>
              <a:t>Now that we’ve talked about Fibonacci numbers and planning poker, let’s consider some other methods of estimating.</a:t>
            </a:r>
          </a:p>
          <a:p>
            <a:pPr eaLnBrk="1" hangingPunct="1">
              <a:lnSpc>
                <a:spcPct val="80000"/>
              </a:lnSpc>
              <a:spcBef>
                <a:spcPts val="425"/>
              </a:spcBef>
            </a:pPr>
            <a:endParaRPr lang="en-US" sz="14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dirty="0">
                <a:solidFill>
                  <a:srgbClr val="000000"/>
                </a:solidFill>
                <a:latin typeface="Arial" pitchFamily="-112" charset="0"/>
                <a:ea typeface="Arial" pitchFamily="-112" charset="0"/>
                <a:cs typeface="Arial" pitchFamily="-112" charset="0"/>
                <a:sym typeface="Arial" pitchFamily="-112" charset="0"/>
              </a:rPr>
              <a:t>When doing time-based estimating, we are usually asked to provide the </a:t>
            </a:r>
            <a:r>
              <a:rPr lang="en-US" sz="1400" i="1" dirty="0">
                <a:solidFill>
                  <a:srgbClr val="000000"/>
                </a:solidFill>
                <a:latin typeface="Arial" pitchFamily="-112" charset="0"/>
                <a:ea typeface="Arial" pitchFamily="-112" charset="0"/>
                <a:cs typeface="Arial" pitchFamily="-112" charset="0"/>
                <a:sym typeface="Arial" pitchFamily="-112" charset="0"/>
              </a:rPr>
              <a:t>calendar time</a:t>
            </a:r>
            <a:r>
              <a:rPr lang="en-US" sz="1400" dirty="0">
                <a:solidFill>
                  <a:srgbClr val="000000"/>
                </a:solidFill>
                <a:latin typeface="Arial" pitchFamily="-112" charset="0"/>
                <a:ea typeface="Arial" pitchFamily="-112" charset="0"/>
                <a:cs typeface="Arial" pitchFamily="-112" charset="0"/>
                <a:sym typeface="Arial" pitchFamily="-112" charset="0"/>
              </a:rPr>
              <a:t> that it will take to complete the story. [CLICK] Each of us has to consider what other activities might occur during that time – whether it’s dealing with email, stopping for meals, or participating in meetings, [CLICK] or whether we take breaks to play computer games or live sports. Whatever it is that fills our time, we have to include not only the time spent on task, but also the time spent on other things.  After all, we know that we don’t spend all of our time focused on the task at hand.</a:t>
            </a:r>
          </a:p>
          <a:p>
            <a:pPr eaLnBrk="1" hangingPunct="1">
              <a:lnSpc>
                <a:spcPct val="80000"/>
              </a:lnSpc>
              <a:spcBef>
                <a:spcPts val="425"/>
              </a:spcBef>
            </a:pPr>
            <a:endParaRPr lang="en-US" sz="14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dirty="0">
                <a:solidFill>
                  <a:srgbClr val="000000"/>
                </a:solidFill>
                <a:latin typeface="Arial" pitchFamily="-112" charset="0"/>
                <a:ea typeface="Arial" pitchFamily="-112" charset="0"/>
                <a:cs typeface="Arial" pitchFamily="-112" charset="0"/>
                <a:sym typeface="Arial" pitchFamily="-112" charset="0"/>
              </a:rPr>
              <a:t>The problem with this is that when we’re putting together a classic project plan, we can’t factor in people’s work habits.</a:t>
            </a:r>
          </a:p>
          <a:p>
            <a:pPr eaLnBrk="1" hangingPunct="1">
              <a:lnSpc>
                <a:spcPct val="80000"/>
              </a:lnSpc>
              <a:spcBef>
                <a:spcPts val="425"/>
              </a:spcBef>
            </a:pPr>
            <a:endParaRPr lang="en-US" sz="14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dirty="0">
                <a:solidFill>
                  <a:srgbClr val="000000"/>
                </a:solidFill>
                <a:latin typeface="Arial" pitchFamily="-112" charset="0"/>
                <a:ea typeface="Arial" pitchFamily="-112" charset="0"/>
                <a:cs typeface="Arial" pitchFamily="-112" charset="0"/>
                <a:sym typeface="Arial" pitchFamily="-112" charset="0"/>
              </a:rPr>
              <a:t>In order to address this, some folks doing Agile estimate using [NEXT SLIDE]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
          <p:cNvSpPr>
            <a:spLocks noGrp="1" noRot="1" noChangeAspect="1" noChangeArrowheads="1"/>
          </p:cNvSpPr>
          <p:nvPr>
            <p:ph type="sldImg"/>
          </p:nvPr>
        </p:nvSpPr>
        <p:spPr>
          <a:solidFill>
            <a:srgbClr val="FFFFFF"/>
          </a:solidFill>
          <a:ln/>
        </p:spPr>
      </p:sp>
      <p:sp>
        <p:nvSpPr>
          <p:cNvPr id="223235"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Developers are asked to estimate the time to complete a story.</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How do we consider other activities </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Email</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meals</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Meetings</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breaks</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We use a concept called …..[Next slide]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Now that we’ve talked about Fibonacci numbers and planning poker, let’s consider some other methods of estimating.</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When doing time-based estimating, we are usually asked to provide the </a:t>
            </a:r>
            <a:r>
              <a:rPr lang="en-US" sz="1400" i="1">
                <a:solidFill>
                  <a:srgbClr val="000000"/>
                </a:solidFill>
                <a:latin typeface="Arial" pitchFamily="-112" charset="0"/>
                <a:ea typeface="Arial" pitchFamily="-112" charset="0"/>
                <a:cs typeface="Arial" pitchFamily="-112" charset="0"/>
                <a:sym typeface="Arial" pitchFamily="-112" charset="0"/>
              </a:rPr>
              <a:t>calendar time</a:t>
            </a:r>
            <a:r>
              <a:rPr lang="en-US" sz="1400">
                <a:solidFill>
                  <a:srgbClr val="000000"/>
                </a:solidFill>
                <a:latin typeface="Arial" pitchFamily="-112" charset="0"/>
                <a:ea typeface="Arial" pitchFamily="-112" charset="0"/>
                <a:cs typeface="Arial" pitchFamily="-112" charset="0"/>
                <a:sym typeface="Arial" pitchFamily="-112" charset="0"/>
              </a:rPr>
              <a:t> that it will take to complete the story. [CLICK] Each of us has to consider what other activities might occur during that time – whether it’s dealing with email, stopping for meals, or participating in meetings, [CLICK] or whether we take breaks to play computer games or live sports. Whatever it is that fills our time, we have to include not only the time spent on task, but also the time spent on other things.  After all, we know that we don’t spend all of our time focused on the task at hand.</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The problem with this is that when we’re putting together a classic project plan, we can’t factor in people’s work habits.</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In order to address this, some folks doing Agile estimate using [NEXT SLIDE]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1"/>
          <p:cNvSpPr>
            <a:spLocks noGrp="1" noRot="1" noChangeAspect="1" noChangeArrowheads="1"/>
          </p:cNvSpPr>
          <p:nvPr>
            <p:ph type="sldImg"/>
          </p:nvPr>
        </p:nvSpPr>
        <p:spPr>
          <a:solidFill>
            <a:srgbClr val="FFFFFF"/>
          </a:solidFill>
          <a:ln/>
        </p:spPr>
      </p:sp>
      <p:sp>
        <p:nvSpPr>
          <p:cNvPr id="225283" name="Rectangle 2"/>
          <p:cNvSpPr>
            <a:spLocks noGrp="1" noChangeArrowheads="1"/>
          </p:cNvSpPr>
          <p:nvPr>
            <p:ph type="body" idx="1"/>
          </p:nvPr>
        </p:nvSpPr>
        <p:spPr>
          <a:noFill/>
          <a:ln/>
        </p:spPr>
        <p:txBody>
          <a:bodyPr/>
          <a:lstStyle/>
          <a:p>
            <a:pPr eaLnBrk="1" hangingPunct="1">
              <a:spcBef>
                <a:spcPts val="425"/>
              </a:spcBef>
              <a:buClr>
                <a:srgbClr val="000000"/>
              </a:buClr>
              <a:buFontTx/>
              <a:buChar char="•"/>
            </a:pPr>
            <a:r>
              <a:rPr lang="en-US" sz="900" dirty="0">
                <a:solidFill>
                  <a:srgbClr val="000000"/>
                </a:solidFill>
                <a:latin typeface="Arial" pitchFamily="-112" charset="0"/>
                <a:ea typeface="Arial" pitchFamily="-112" charset="0"/>
                <a:cs typeface="Arial" pitchFamily="-112" charset="0"/>
                <a:sym typeface="Arial" pitchFamily="-112" charset="0"/>
              </a:rPr>
              <a:t>Ideal time</a:t>
            </a:r>
          </a:p>
          <a:p>
            <a:pPr eaLnBrk="1" hangingPunct="1">
              <a:spcBef>
                <a:spcPts val="425"/>
              </a:spcBef>
              <a:buClr>
                <a:srgbClr val="000000"/>
              </a:buClr>
              <a:buFontTx/>
              <a:buChar char="•"/>
            </a:pPr>
            <a:r>
              <a:rPr lang="en-US" sz="900" dirty="0">
                <a:solidFill>
                  <a:srgbClr val="000000"/>
                </a:solidFill>
                <a:latin typeface="Arial" pitchFamily="-112" charset="0"/>
                <a:ea typeface="Arial" pitchFamily="-112" charset="0"/>
                <a:cs typeface="Arial" pitchFamily="-112" charset="0"/>
                <a:sym typeface="Arial" pitchFamily="-112" charset="0"/>
              </a:rPr>
              <a:t>Time actually spent on completing the </a:t>
            </a:r>
            <a:r>
              <a:rPr lang="en-US" sz="900" dirty="0" smtClean="0">
                <a:solidFill>
                  <a:srgbClr val="000000"/>
                </a:solidFill>
                <a:latin typeface="Arial" pitchFamily="-112" charset="0"/>
                <a:ea typeface="Arial" pitchFamily="-112" charset="0"/>
                <a:cs typeface="Arial" pitchFamily="-112" charset="0"/>
                <a:sym typeface="Arial" pitchFamily="-112" charset="0"/>
              </a:rPr>
              <a:t>task</a:t>
            </a:r>
          </a:p>
          <a:p>
            <a:pPr eaLnBrk="1" hangingPunct="1">
              <a:spcBef>
                <a:spcPts val="425"/>
              </a:spcBef>
              <a:buClr>
                <a:srgbClr val="000000"/>
              </a:buClr>
              <a:buFontTx/>
              <a:buChar char="•"/>
            </a:pPr>
            <a:r>
              <a:rPr lang="en-US" sz="900" dirty="0" smtClean="0">
                <a:solidFill>
                  <a:srgbClr val="000000"/>
                </a:solidFill>
                <a:latin typeface="Arial" pitchFamily="-112" charset="0"/>
                <a:ea typeface="Arial" pitchFamily="-112" charset="0"/>
                <a:cs typeface="Arial" pitchFamily="-112" charset="0"/>
                <a:sym typeface="Arial" pitchFamily="-112" charset="0"/>
              </a:rPr>
              <a:t>Includes testing and refactoring</a:t>
            </a:r>
            <a:endParaRPr lang="en-US" sz="900" dirty="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buClr>
                <a:srgbClr val="000000"/>
              </a:buClr>
              <a:buFontTx/>
              <a:buChar char="•"/>
            </a:pPr>
            <a:r>
              <a:rPr lang="en-US" sz="900" dirty="0">
                <a:solidFill>
                  <a:srgbClr val="000000"/>
                </a:solidFill>
                <a:latin typeface="Arial" pitchFamily="-112" charset="0"/>
                <a:ea typeface="Arial" pitchFamily="-112" charset="0"/>
                <a:cs typeface="Arial" pitchFamily="-112" charset="0"/>
                <a:sym typeface="Arial" pitchFamily="-112" charset="0"/>
              </a:rPr>
              <a:t>Eliminates the interrupts and so forth</a:t>
            </a:r>
          </a:p>
          <a:p>
            <a:pPr eaLnBrk="1" hangingPunct="1">
              <a:spcBef>
                <a:spcPts val="425"/>
              </a:spcBef>
              <a:buClr>
                <a:srgbClr val="000000"/>
              </a:buClr>
              <a:buFontTx/>
              <a:buChar char="•"/>
            </a:pPr>
            <a:r>
              <a:rPr lang="en-US" sz="900" dirty="0">
                <a:solidFill>
                  <a:srgbClr val="000000"/>
                </a:solidFill>
                <a:latin typeface="Arial" pitchFamily="-112" charset="0"/>
                <a:ea typeface="Arial" pitchFamily="-112" charset="0"/>
                <a:cs typeface="Arial" pitchFamily="-112" charset="0"/>
                <a:sym typeface="Arial" pitchFamily="-112" charset="0"/>
              </a:rPr>
              <a:t>Assumes the average pair on the team</a:t>
            </a:r>
          </a:p>
          <a:p>
            <a:pPr eaLnBrk="1" hangingPunct="1">
              <a:spcBef>
                <a:spcPts val="425"/>
              </a:spcBef>
              <a:buClr>
                <a:srgbClr val="000000"/>
              </a:buClr>
              <a:buFontTx/>
              <a:buChar char="•"/>
            </a:pPr>
            <a:r>
              <a:rPr lang="en-US" sz="900" dirty="0">
                <a:solidFill>
                  <a:srgbClr val="000000"/>
                </a:solidFill>
                <a:latin typeface="Arial" pitchFamily="-112" charset="0"/>
                <a:ea typeface="Arial" pitchFamily="-112" charset="0"/>
                <a:cs typeface="Arial" pitchFamily="-112" charset="0"/>
                <a:sym typeface="Arial" pitchFamily="-112" charset="0"/>
              </a:rPr>
              <a:t>No factors for speed or expertise</a:t>
            </a:r>
          </a:p>
          <a:p>
            <a:pPr eaLnBrk="1" hangingPunct="1">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a:t>
            </a:r>
          </a:p>
          <a:p>
            <a:pPr eaLnBrk="1" hangingPunct="1">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…what is referred to as Ideal Time. Ideal Time can be defined as the time actually spent on task with a constant overhead factor applied.</a:t>
            </a:r>
          </a:p>
          <a:p>
            <a:pPr eaLnBrk="1" hangingPunct="1">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That is, let’s say that I think a task will take me twelve hours to complete.  That’s not really one-and-a-half days, because I do have to attend meetings and deal with interrupts and so forth.  My project manager, in calculating the actual effort, will apply a multiplier – let’s say 100% - and therefore schedule twenty-four hours for this task.</a:t>
            </a:r>
          </a:p>
          <a:p>
            <a:pPr eaLnBrk="1" hangingPunct="1">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The value of Ideal Time is that it allows the people doing the estimating to answer the question “In the ideal scenario, in which I do nothing but work on this task, how long would it take?”  It takes out the interrupts and distractions on an individual basis, and adds them as a constant multiplier that applies to all.</a:t>
            </a:r>
          </a:p>
          <a:p>
            <a:pPr eaLnBrk="1" hangingPunct="1">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This still doesn’t deal with variations on speed and expertise, unfortunately.  That’s why we prefer to use relative units like Fibonacci numbers.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T-shirt sizing is sometimes used as a starting point</a:t>
            </a:r>
          </a:p>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Will</a:t>
            </a:r>
            <a:r>
              <a:rPr lang="en-US" sz="1200" b="0" i="0" kern="1200" baseline="0" dirty="0" smtClean="0">
                <a:solidFill>
                  <a:schemeClr val="tx1"/>
                </a:solidFill>
                <a:latin typeface="+mn-lt"/>
                <a:ea typeface="ＭＳ Ｐゴシック" pitchFamily="-65" charset="-128"/>
                <a:cs typeface="Arial" charset="0"/>
              </a:rPr>
              <a:t> need to be translated to time at some point</a:t>
            </a:r>
          </a:p>
          <a:p>
            <a:pPr>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Helpful when thinking about a new module or initially sizing a project</a:t>
            </a:r>
            <a:endParaRPr lang="en-US" sz="1200" b="0" i="0" kern="1200" dirty="0" smtClean="0">
              <a:solidFill>
                <a:schemeClr val="tx1"/>
              </a:solidFill>
              <a:latin typeface="+mn-lt"/>
              <a:ea typeface="ＭＳ Ｐゴシック" pitchFamily="-65" charset="-128"/>
              <a:cs typeface="Arial" charset="0"/>
            </a:endParaRPr>
          </a:p>
          <a:p>
            <a:endParaRPr lang="en-US" sz="1200" b="0" i="0" kern="1200" dirty="0" smtClean="0">
              <a:solidFill>
                <a:schemeClr val="tx1"/>
              </a:solidFill>
              <a:latin typeface="+mn-lt"/>
              <a:ea typeface="ＭＳ Ｐゴシック" pitchFamily="-65" charset="-128"/>
              <a:cs typeface="Arial" charset="0"/>
            </a:endParaRPr>
          </a:p>
          <a:p>
            <a:endParaRPr lang="en-US" sz="1200" b="0" i="0"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a:t>
            </a:r>
          </a:p>
          <a:p>
            <a:r>
              <a:rPr lang="en-US" sz="1200" b="0" i="0" kern="1200" dirty="0" smtClean="0">
                <a:solidFill>
                  <a:schemeClr val="tx1"/>
                </a:solidFill>
                <a:latin typeface="+mn-lt"/>
                <a:ea typeface="ＭＳ Ｐゴシック" pitchFamily="-65" charset="-128"/>
                <a:cs typeface="Arial" charset="0"/>
              </a:rPr>
              <a:t>Another simple</a:t>
            </a:r>
            <a:r>
              <a:rPr lang="en-US" sz="1200" b="0" i="0" kern="1200" baseline="0" dirty="0" smtClean="0">
                <a:solidFill>
                  <a:schemeClr val="tx1"/>
                </a:solidFill>
                <a:latin typeface="+mn-lt"/>
                <a:ea typeface="ＭＳ Ｐゴシック" pitchFamily="-65" charset="-128"/>
                <a:cs typeface="Arial" charset="0"/>
              </a:rPr>
              <a:t> method of relative estimation is T-shirt sizing. The simplest is to estimate each story as small, medium, or large.  You can include extra small, extra large, and extra extra large if you like.  Any system that estimates stories relative to other stories will work.</a:t>
            </a:r>
            <a:endParaRPr lang="en-US" sz="1200" b="0" i="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58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Now we need to figure out how fast</a:t>
            </a:r>
            <a:r>
              <a:rPr lang="en-US" sz="1200" b="0" kern="1200" baseline="0" dirty="0" smtClean="0">
                <a:solidFill>
                  <a:schemeClr val="tx1"/>
                </a:solidFill>
                <a:latin typeface="+mn-lt"/>
                <a:ea typeface="ＭＳ Ｐゴシック" pitchFamily="-65" charset="-128"/>
                <a:cs typeface="Arial" charset="0"/>
              </a:rPr>
              <a:t> we think we can work</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Initially it’s a guess.  Experience makes our guesses more accurate and precise.</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Velocity – the amount of work that we can complete in an iteration</a:t>
            </a:r>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Once we’ve figured out how difficult each of our stories is, then we need to figure out how many we can fit into an Iteration.  That’s what we call velocity – the amount of work, computed</a:t>
            </a:r>
            <a:r>
              <a:rPr lang="en-US" sz="1200" b="0" kern="1200" baseline="0" dirty="0" smtClean="0">
                <a:solidFill>
                  <a:schemeClr val="tx1"/>
                </a:solidFill>
                <a:latin typeface="+mn-lt"/>
                <a:ea typeface="ＭＳ Ｐゴシック" pitchFamily="-65" charset="-128"/>
                <a:cs typeface="Arial" charset="0"/>
              </a:rPr>
              <a:t> based on our estimates, that will fit in an Iteration.</a:t>
            </a:r>
            <a:endParaRPr lang="en-US" sz="1200" b="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59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241093"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Ron Jeffries – ‘Extreme Programming Installed’</a:t>
            </a:r>
          </a:p>
          <a:p>
            <a:pPr marL="241093"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Aspects of user stories</a:t>
            </a:r>
          </a:p>
          <a:p>
            <a:pPr marL="241093"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Card – index card or virtual</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Repository of information that is the requirements</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Placeholder for [CLICK]  </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Conversation</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Not enough info in the card</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Has all the parts – Role, Goal, Value</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What would the search results look like?</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What are the search criteria?</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Have the conversation when ready to do the work</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Conversations with business, developers, testers</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Document enough to do the work</a:t>
            </a:r>
          </a:p>
          <a:p>
            <a:pPr marL="241093" lvl="0"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a:t>
            </a:r>
          </a:p>
          <a:p>
            <a:pPr marL="698293" lvl="1"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Confirmation</a:t>
            </a:r>
          </a:p>
          <a:p>
            <a:pPr marL="1155493" lvl="2"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How we know</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the story is ‘done’</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Acceptance criteria</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“I will know this is complete when…..”</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Story level acceptance criteria</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a:t>
            </a: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You might say that User Stories are the “currency” of Agile Software Development.  They</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are the central elements that identify what we’re doing and why we’re doing it.</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Let’s consider the key aspects of User Stories.</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First, there’s the Three C’s. [CLICK]</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The first C is the Card, or story.  Whether you are working in a physical world, and using index cards, or you are working in an electronic world like Mingle, and using virtual cards, this artifact serves two purposes: first, it is the repository of the information that is the story and is </a:t>
            </a:r>
            <a:r>
              <a:rPr lang="en-US" sz="2100" b="0" i="1" baseline="0" dirty="0" smtClean="0">
                <a:solidFill>
                  <a:schemeClr val="tx1"/>
                </a:solidFill>
                <a:latin typeface="Helvetica" pitchFamily="-109" charset="0"/>
                <a:ea typeface="Helvetica" pitchFamily="-109" charset="0"/>
                <a:cs typeface="Helvetica" pitchFamily="-109" charset="0"/>
                <a:sym typeface="Helvetica" pitchFamily="-109" charset="0"/>
              </a:rPr>
              <a:t>about</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the story; second, it is a placeholder for a future [CLICK]</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Conversation. If you examine the story we have here, it is pretty obvious that there is not enough information here to know precisely what to build. It does follow the template, of course – the role is Librarian, the Goal is to have the capability to search books by publication year, and the value is so that a chronological index can be produced. But what would the search results look like? What would I do with them?</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In order to clarify these questions, we would wait until we were ready to start development on our story, and then we’d have the Conversation. In the conversation we would dig into the details, figure out enough for the developers and testers to do their work, and document just enough of that information to enable us to do the work.</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The third C is Confirmation. This is the combination of Acceptance Criteria and the actual testing to confirm that the goals and value of the story have been satisfied.</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Without all three C’s, the story is not effective as a tool to guide the development of the software.</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Lay all cards out </a:t>
            </a:r>
          </a:p>
          <a:p>
            <a:pPr>
              <a:buFont typeface="Arial" pitchFamily="34" charset="0"/>
              <a:buChar char="•"/>
            </a:pPr>
            <a:r>
              <a:rPr lang="en-US" baseline="0" dirty="0" smtClean="0"/>
              <a:t>Find the easiest one  [CLICK]</a:t>
            </a:r>
          </a:p>
          <a:p>
            <a:pPr>
              <a:buFont typeface="Arial" pitchFamily="34" charset="0"/>
              <a:buChar char="•"/>
            </a:pPr>
            <a:r>
              <a:rPr lang="en-US" baseline="0" dirty="0" smtClean="0"/>
              <a:t>We give that a 1  [CLICK]</a:t>
            </a:r>
          </a:p>
          <a:p>
            <a:pPr>
              <a:buFont typeface="Arial" pitchFamily="34" charset="0"/>
              <a:buChar char="•"/>
            </a:pPr>
            <a:r>
              <a:rPr lang="en-US" baseline="0" dirty="0" smtClean="0"/>
              <a:t>We compare the rest of the stories relative to the first (easiest one)</a:t>
            </a:r>
            <a:endParaRPr lang="en-US" dirty="0" smtClean="0"/>
          </a:p>
          <a:p>
            <a:endParaRPr lang="en-US" dirty="0" smtClean="0"/>
          </a:p>
          <a:p>
            <a:endParaRPr lang="en-US" dirty="0" smtClean="0"/>
          </a:p>
          <a:p>
            <a:r>
              <a:rPr lang="en-US" dirty="0" smtClean="0"/>
              <a:t>----------------------------------------------------------------------------------------------------------</a:t>
            </a:r>
          </a:p>
          <a:p>
            <a:r>
              <a:rPr lang="en-US" dirty="0" smtClean="0"/>
              <a:t>Of course, at the beginning, we don’t know what our estimates or velocity</a:t>
            </a:r>
            <a:r>
              <a:rPr lang="en-US" baseline="0" dirty="0" smtClean="0"/>
              <a:t> are.  So let’s look at how we get started.</a:t>
            </a:r>
          </a:p>
          <a:p>
            <a:endParaRPr lang="en-US" baseline="0" dirty="0" smtClean="0"/>
          </a:p>
          <a:p>
            <a:r>
              <a:rPr lang="en-US" baseline="0" dirty="0" smtClean="0"/>
              <a:t>We’ll begin by figuring out how to estimate – after all, we haven’t estimated any of these stories yet, </a:t>
            </a:r>
            <a:r>
              <a:rPr lang="en-US" i="1" baseline="0" dirty="0" smtClean="0"/>
              <a:t>as a team.</a:t>
            </a:r>
            <a:r>
              <a:rPr lang="en-US" i="0" baseline="0" dirty="0" smtClean="0"/>
              <a:t> So we begin by laying out all of our stories on the table. We look them all over, one by one, and try to find the story we all think is as easy as any other story. [CLICK]</a:t>
            </a:r>
          </a:p>
          <a:p>
            <a:endParaRPr lang="en-US" i="0" baseline="0" dirty="0" smtClean="0"/>
          </a:p>
          <a:p>
            <a:r>
              <a:rPr lang="en-US" i="0" baseline="0" dirty="0" smtClean="0"/>
              <a:t>Assuming that we’re using Fibonacci numbers, we’ll assign this story a one [CLICK], which is the lowest estimate.  You might remember that we included zero in our set of numbers – that’s reserved for the case when we say “Oh – we got this work done when we were doing something else – there’s no effort here.”</a:t>
            </a:r>
            <a:endParaRPr lang="en-US" dirty="0" smtClean="0"/>
          </a:p>
          <a:p>
            <a:endParaRPr lang="en-US" dirty="0" smtClean="0"/>
          </a:p>
          <a:p>
            <a:r>
              <a:rPr lang="en-US" dirty="0" smtClean="0"/>
              <a:t>So, now we’ve got a story that’s a one. We begin</a:t>
            </a:r>
            <a:r>
              <a:rPr lang="en-US" baseline="0" dirty="0" smtClean="0"/>
              <a:t> the process of comparing all of our other stories to this one.  Is each story more difficult than this one? How about these other ones?</a:t>
            </a:r>
          </a:p>
          <a:p>
            <a:endParaRPr lang="en-US" baseline="0" dirty="0" smtClean="0"/>
          </a:p>
          <a:p>
            <a:r>
              <a:rPr lang="en-US" baseline="0" dirty="0" smtClean="0"/>
              <a:t>[NEXT SLIDE]</a:t>
            </a:r>
            <a:endParaRPr lang="en-US" dirty="0" smtClean="0"/>
          </a:p>
        </p:txBody>
      </p:sp>
      <p:sp>
        <p:nvSpPr>
          <p:cNvPr id="4" name="Slide Number Placeholder 3"/>
          <p:cNvSpPr>
            <a:spLocks noGrp="1"/>
          </p:cNvSpPr>
          <p:nvPr>
            <p:ph type="sldNum" sz="quarter" idx="10"/>
          </p:nvPr>
        </p:nvSpPr>
        <p:spPr/>
        <p:txBody>
          <a:bodyPr/>
          <a:lstStyle/>
          <a:p>
            <a:fld id="{C91E950B-F458-354F-BE3A-215FB82C404C}" type="slidenum">
              <a:rPr lang="en-US" smtClean="0"/>
              <a:pPr/>
              <a:t>60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Proceed by sizing the rest of the stories</a:t>
            </a:r>
            <a:r>
              <a:rPr lang="en-US" baseline="0" dirty="0" smtClean="0"/>
              <a:t> in relation to the 1</a:t>
            </a:r>
            <a:r>
              <a:rPr lang="en-US" baseline="30000" dirty="0" smtClean="0"/>
              <a:t>st</a:t>
            </a:r>
            <a:r>
              <a:rPr lang="en-US" baseline="0" dirty="0" smtClean="0"/>
              <a:t> one and to each other</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Now what do we do with them?</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As we proceed, we estimate each</a:t>
            </a:r>
            <a:r>
              <a:rPr lang="en-US" baseline="0" dirty="0" smtClean="0"/>
              <a:t> story based on how hard it is </a:t>
            </a:r>
            <a:r>
              <a:rPr lang="en-US" i="1" baseline="0" dirty="0" smtClean="0"/>
              <a:t>in relation to our baseline story</a:t>
            </a:r>
            <a:r>
              <a:rPr lang="en-US" i="0" baseline="0"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i="0"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i="0" baseline="0" dirty="0" smtClean="0"/>
              <a:t>When we’re done, each story has been estimated, all of them relative to each other.</a:t>
            </a:r>
            <a:endParaRPr lang="en-US" dirty="0" smtClean="0"/>
          </a:p>
          <a:p>
            <a:endParaRPr lang="en-US" dirty="0" smtClean="0"/>
          </a:p>
          <a:p>
            <a:r>
              <a:rPr lang="en-US" dirty="0" smtClean="0"/>
              <a:t>This allows us to move on to the next activity…</a:t>
            </a:r>
          </a:p>
        </p:txBody>
      </p:sp>
      <p:sp>
        <p:nvSpPr>
          <p:cNvPr id="4" name="Slide Number Placeholder 3"/>
          <p:cNvSpPr>
            <a:spLocks noGrp="1"/>
          </p:cNvSpPr>
          <p:nvPr>
            <p:ph type="sldNum" sz="quarter" idx="10"/>
          </p:nvPr>
        </p:nvSpPr>
        <p:spPr/>
        <p:txBody>
          <a:bodyPr/>
          <a:lstStyle/>
          <a:p>
            <a:fld id="{C91E950B-F458-354F-BE3A-215FB82C404C}" type="slidenum">
              <a:rPr lang="en-US" smtClean="0"/>
              <a:pPr/>
              <a:t>61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We take our estimated stories  [CLICK]</a:t>
            </a:r>
          </a:p>
          <a:p>
            <a:pPr>
              <a:buFont typeface="Arial" pitchFamily="34" charset="0"/>
              <a:buNone/>
            </a:pPr>
            <a:endParaRPr lang="en-US" baseline="0" dirty="0" smtClean="0"/>
          </a:p>
          <a:p>
            <a:pPr>
              <a:buFont typeface="Arial" pitchFamily="34" charset="0"/>
              <a:buChar char="•"/>
            </a:pPr>
            <a:endParaRPr lang="en-US" dirty="0" smtClean="0"/>
          </a:p>
          <a:p>
            <a:endParaRPr lang="en-US" dirty="0" smtClean="0"/>
          </a:p>
          <a:p>
            <a:endParaRPr lang="en-US" dirty="0" smtClean="0"/>
          </a:p>
          <a:p>
            <a:endParaRPr lang="en-US" dirty="0" smtClean="0"/>
          </a:p>
          <a:p>
            <a:r>
              <a:rPr lang="en-US" dirty="0" smtClean="0"/>
              <a:t>…something we call </a:t>
            </a:r>
            <a:r>
              <a:rPr lang="en-US" baseline="0" dirty="0" smtClean="0"/>
              <a:t>the Raw Velocity Game.</a:t>
            </a:r>
          </a:p>
          <a:p>
            <a:endParaRPr lang="en-US" baseline="0" dirty="0" smtClean="0"/>
          </a:p>
          <a:p>
            <a:r>
              <a:rPr lang="en-US" baseline="0" dirty="0" smtClean="0"/>
              <a:t>In the Raw Velocity Game, the goal is to estimate our initial “raw” velocity, so that we can know how many stories to choose for our first Iterations.</a:t>
            </a:r>
          </a:p>
          <a:p>
            <a:endParaRPr lang="en-US" baseline="0" dirty="0" smtClean="0"/>
          </a:p>
          <a:p>
            <a:r>
              <a:rPr lang="en-US" baseline="0" dirty="0" smtClean="0"/>
              <a:t>We start with all of our stories [CLICK] and their estimates. Then we cover all the estimates [CLICK].</a:t>
            </a:r>
          </a:p>
        </p:txBody>
      </p:sp>
      <p:sp>
        <p:nvSpPr>
          <p:cNvPr id="4" name="Slide Number Placeholder 3"/>
          <p:cNvSpPr>
            <a:spLocks noGrp="1"/>
          </p:cNvSpPr>
          <p:nvPr>
            <p:ph type="sldNum" sz="quarter" idx="10"/>
          </p:nvPr>
        </p:nvSpPr>
        <p:spPr/>
        <p:txBody>
          <a:bodyPr/>
          <a:lstStyle/>
          <a:p>
            <a:fld id="{C91E950B-F458-354F-BE3A-215FB82C404C}" type="slidenum">
              <a:rPr lang="en-US" smtClean="0"/>
              <a:pPr/>
              <a:t>62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We cover up the estimates</a:t>
            </a:r>
          </a:p>
          <a:p>
            <a:pPr>
              <a:buFont typeface="Arial" pitchFamily="34" charset="0"/>
              <a:buChar char="•"/>
            </a:pPr>
            <a:r>
              <a:rPr lang="en-US" baseline="0" dirty="0" smtClean="0"/>
              <a:t>We take a random sample of cards and lay them out</a:t>
            </a:r>
          </a:p>
          <a:p>
            <a:pPr>
              <a:buFont typeface="Arial" pitchFamily="34" charset="0"/>
              <a:buChar char="•"/>
            </a:pPr>
            <a:r>
              <a:rPr lang="en-US" baseline="0" dirty="0" smtClean="0"/>
              <a:t>We ask the developers which cards they feel could be done in 1 iteration</a:t>
            </a:r>
          </a:p>
          <a:p>
            <a:pPr>
              <a:buFont typeface="Arial" pitchFamily="34" charset="0"/>
              <a:buChar char="•"/>
            </a:pPr>
            <a:r>
              <a:rPr lang="en-US" baseline="0" dirty="0" smtClean="0"/>
              <a:t>We calculate the total</a:t>
            </a:r>
          </a:p>
          <a:p>
            <a:pPr>
              <a:buFont typeface="Arial" pitchFamily="34" charset="0"/>
              <a:buChar char="•"/>
            </a:pPr>
            <a:r>
              <a:rPr lang="en-US" baseline="0" dirty="0" smtClean="0"/>
              <a:t>We repeat</a:t>
            </a:r>
          </a:p>
          <a:p>
            <a:pPr>
              <a:buFont typeface="Arial" pitchFamily="34" charset="0"/>
              <a:buChar char="•"/>
            </a:pPr>
            <a:r>
              <a:rPr lang="en-US" baseline="0" dirty="0" smtClean="0"/>
              <a:t>We average</a:t>
            </a:r>
          </a:p>
          <a:p>
            <a:endParaRPr lang="en-US" baseline="0" dirty="0" smtClean="0"/>
          </a:p>
          <a:p>
            <a:endParaRPr lang="en-US" baseline="0" dirty="0" smtClean="0"/>
          </a:p>
          <a:p>
            <a:r>
              <a:rPr lang="en-US" baseline="0" dirty="0" smtClean="0"/>
              <a:t>The team now examines all the stories and chooses a set to answer the question “Pick a set of stories that you think you can get done in one iteration.”  The idea is to pick just enough stories to fill an iteration, without overfilling it.</a:t>
            </a:r>
          </a:p>
          <a:p>
            <a:endParaRPr lang="en-US" baseline="0" dirty="0" smtClean="0"/>
          </a:p>
          <a:p>
            <a:r>
              <a:rPr lang="en-US" baseline="0" dirty="0" smtClean="0"/>
              <a:t>Once the team has picked some stories… [CLICK] pause [NEXT SLIDE]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We calculate the total</a:t>
            </a:r>
          </a:p>
          <a:p>
            <a:pPr>
              <a:buFont typeface="Arial" pitchFamily="34" charset="0"/>
              <a:buChar char="•"/>
            </a:pPr>
            <a:r>
              <a:rPr lang="en-US" baseline="0" dirty="0" smtClean="0"/>
              <a:t>We repeat</a:t>
            </a:r>
          </a:p>
          <a:p>
            <a:pPr>
              <a:buFont typeface="Arial" pitchFamily="34" charset="0"/>
              <a:buChar char="•"/>
            </a:pPr>
            <a:r>
              <a:rPr lang="en-US" baseline="0" dirty="0" smtClean="0"/>
              <a:t>We average</a:t>
            </a:r>
          </a:p>
          <a:p>
            <a:pPr>
              <a:buFont typeface="Arial" pitchFamily="34" charset="0"/>
              <a:buChar char="•"/>
            </a:pPr>
            <a:r>
              <a:rPr lang="en-US" baseline="0" dirty="0" smtClean="0"/>
              <a:t>Gives us a starting point </a:t>
            </a:r>
          </a:p>
          <a:p>
            <a:pPr>
              <a:buFont typeface="Arial" pitchFamily="34" charset="0"/>
              <a:buChar char="•"/>
            </a:pPr>
            <a:r>
              <a:rPr lang="en-US" baseline="0" dirty="0" smtClean="0"/>
              <a:t>Adjusted throughout the project</a:t>
            </a:r>
          </a:p>
          <a:p>
            <a:pPr>
              <a:buFont typeface="Arial" pitchFamily="34" charset="0"/>
              <a:buChar char="•"/>
            </a:pPr>
            <a:r>
              <a:rPr lang="en-US" baseline="0" dirty="0" smtClean="0"/>
              <a:t>Assume lower velocity at the beginning of a project</a:t>
            </a:r>
          </a:p>
          <a:p>
            <a:pPr>
              <a:buFont typeface="Arial" pitchFamily="34" charset="0"/>
              <a:buChar char="•"/>
            </a:pPr>
            <a:r>
              <a:rPr lang="en-US" baseline="0" dirty="0" smtClean="0"/>
              <a:t>Team needs to </a:t>
            </a:r>
            <a:r>
              <a:rPr lang="en-US" baseline="0" dirty="0" err="1" smtClean="0"/>
              <a:t>jel</a:t>
            </a:r>
            <a:endParaRPr lang="en-US" baseline="0" dirty="0" smtClean="0"/>
          </a:p>
          <a:p>
            <a:pPr>
              <a:buFont typeface="Arial" pitchFamily="34" charset="0"/>
              <a:buChar char="•"/>
            </a:pPr>
            <a:r>
              <a:rPr lang="en-US" baseline="0" dirty="0" smtClean="0"/>
              <a:t>Things the impact velocity</a:t>
            </a:r>
          </a:p>
          <a:p>
            <a:pPr lvl="1">
              <a:buFont typeface="Arial" pitchFamily="34" charset="0"/>
              <a:buChar char="•"/>
            </a:pPr>
            <a:r>
              <a:rPr lang="en-US" baseline="0" dirty="0" smtClean="0"/>
              <a:t>Technology</a:t>
            </a:r>
          </a:p>
          <a:p>
            <a:pPr lvl="1">
              <a:buFont typeface="Arial" pitchFamily="34" charset="0"/>
              <a:buChar char="•"/>
            </a:pPr>
            <a:r>
              <a:rPr lang="en-US" baseline="0" dirty="0" smtClean="0"/>
              <a:t>Delivery model</a:t>
            </a:r>
          </a:p>
          <a:p>
            <a:pPr lvl="1">
              <a:buFont typeface="Arial" pitchFamily="34" charset="0"/>
              <a:buChar char="•"/>
            </a:pPr>
            <a:r>
              <a:rPr lang="en-US" baseline="0" dirty="0" smtClean="0"/>
              <a:t>Team size</a:t>
            </a:r>
          </a:p>
          <a:p>
            <a:pPr lvl="1">
              <a:buFont typeface="Arial" pitchFamily="34" charset="0"/>
              <a:buChar char="•"/>
            </a:pPr>
            <a:r>
              <a:rPr lang="en-US" baseline="0" dirty="0" smtClean="0"/>
              <a:t>Full time/part time </a:t>
            </a:r>
            <a:r>
              <a:rPr lang="en-US" baseline="0" dirty="0" err="1" smtClean="0"/>
              <a:t>devs</a:t>
            </a:r>
            <a:endParaRPr lang="en-US" baseline="0" dirty="0" smtClean="0"/>
          </a:p>
          <a:p>
            <a:pPr lvl="1">
              <a:buFont typeface="Arial" pitchFamily="34" charset="0"/>
              <a:buChar char="•"/>
            </a:pPr>
            <a:endParaRPr lang="en-US" baseline="0" dirty="0" smtClean="0"/>
          </a:p>
          <a:p>
            <a:endParaRPr lang="en-US" baseline="0" dirty="0" smtClean="0"/>
          </a:p>
          <a:p>
            <a:r>
              <a:rPr lang="en-US" baseline="0" dirty="0" smtClean="0"/>
              <a:t>----------------------------------------------------------------------------------------------------------</a:t>
            </a:r>
          </a:p>
          <a:p>
            <a:r>
              <a:rPr lang="en-US" baseline="0" dirty="0" smtClean="0"/>
              <a:t>… we reveal the estimates [CLICK] and total them up. [CLICK]</a:t>
            </a:r>
          </a:p>
          <a:p>
            <a:endParaRPr lang="en-US" baseline="0" dirty="0" smtClean="0"/>
          </a:p>
          <a:p>
            <a:r>
              <a:rPr lang="en-US" baseline="0" dirty="0" smtClean="0"/>
              <a:t>We then repeat this process two more times, getting the team’s best guesses [CLICK], and we average all three rounds [CLICK].</a:t>
            </a:r>
          </a:p>
          <a:p>
            <a:endParaRPr lang="en-US" baseline="0" dirty="0" smtClean="0"/>
          </a:p>
          <a:p>
            <a:r>
              <a:rPr lang="en-US" baseline="0" dirty="0" smtClean="0"/>
              <a:t>The resulting number – nine in this example – gives us our initial, raw velocity.  [CLICK] We’ll use this number to determine how much work we think we can get done in our first few iterations.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1C8347-3FD2-40CB-8C55-11796154F6CD}" type="slidenum">
              <a:rPr lang="en-GB"/>
              <a:pPr/>
              <a:t>65</a:t>
            </a:fld>
            <a:endParaRPr lang="en-GB"/>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r>
              <a:rPr lang="en-US" dirty="0" smtClean="0"/>
              <a:t>Time boxed</a:t>
            </a:r>
          </a:p>
          <a:p>
            <a:r>
              <a:rPr lang="en-US" dirty="0" smtClean="0"/>
              <a:t>Throw</a:t>
            </a:r>
            <a:r>
              <a:rPr lang="en-US" baseline="0" dirty="0" smtClean="0"/>
              <a:t> away</a:t>
            </a:r>
          </a:p>
          <a:p>
            <a:r>
              <a:rPr lang="en-US" baseline="0" dirty="0" smtClean="0"/>
              <a:t>Done during inception, but typically environments are set up yet</a:t>
            </a:r>
          </a:p>
          <a:p>
            <a:r>
              <a:rPr lang="en-US" baseline="0" dirty="0" smtClean="0"/>
              <a:t>Done during Iteration 0, but initial estimate has already been given </a:t>
            </a:r>
          </a:p>
          <a:p>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We have stories</a:t>
            </a:r>
          </a:p>
          <a:p>
            <a:pPr>
              <a:buFont typeface="Arial" pitchFamily="34" charset="0"/>
              <a:buChar char="•"/>
            </a:pPr>
            <a:r>
              <a:rPr lang="en-US" dirty="0" smtClean="0"/>
              <a:t>We have estimated</a:t>
            </a:r>
            <a:r>
              <a:rPr lang="en-US" baseline="0" dirty="0" smtClean="0"/>
              <a:t> the stories</a:t>
            </a:r>
          </a:p>
          <a:p>
            <a:pPr>
              <a:buFont typeface="Arial" pitchFamily="34" charset="0"/>
              <a:buChar char="•"/>
            </a:pPr>
            <a:r>
              <a:rPr lang="en-US" baseline="0" dirty="0" smtClean="0"/>
              <a:t>We know about how much work we can get done in an iteration</a:t>
            </a:r>
          </a:p>
          <a:p>
            <a:pPr>
              <a:buFont typeface="Arial" pitchFamily="34" charset="0"/>
              <a:buChar char="•"/>
            </a:pPr>
            <a:r>
              <a:rPr lang="en-US" baseline="0" dirty="0" smtClean="0"/>
              <a:t>We know about how many iterations we have</a:t>
            </a:r>
          </a:p>
          <a:p>
            <a:pPr>
              <a:buFont typeface="Arial" pitchFamily="34" charset="0"/>
              <a:buChar char="•"/>
            </a:pPr>
            <a:r>
              <a:rPr lang="en-US" baseline="0" dirty="0" smtClean="0"/>
              <a:t>Now we need to put the stories into Releases</a:t>
            </a:r>
            <a:endParaRPr lang="en-US" dirty="0" smtClean="0"/>
          </a:p>
          <a:p>
            <a:endParaRPr lang="en-US" dirty="0" smtClean="0"/>
          </a:p>
          <a:p>
            <a:endParaRPr lang="en-US" dirty="0" smtClean="0"/>
          </a:p>
          <a:p>
            <a:endParaRPr lang="en-US" dirty="0" smtClean="0"/>
          </a:p>
          <a:p>
            <a:r>
              <a:rPr lang="en-US" dirty="0" smtClean="0"/>
              <a:t>Now that we’ve talked about stories and roles and personas and low-</a:t>
            </a:r>
            <a:r>
              <a:rPr lang="en-US" dirty="0" err="1" smtClean="0"/>
              <a:t>fi</a:t>
            </a:r>
            <a:r>
              <a:rPr lang="en-US" dirty="0" smtClean="0"/>
              <a:t> prototyping and storyboarding –</a:t>
            </a:r>
            <a:r>
              <a:rPr lang="en-US" baseline="0" dirty="0" smtClean="0"/>
              <a:t> that is, the tools and artifacts that enable us to know what we’ll be building - let’s talk about how we do our planning and communicating.</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dirty="0" smtClean="0">
                <a:solidFill>
                  <a:schemeClr val="tx1"/>
                </a:solidFill>
                <a:latin typeface="+mn-lt"/>
                <a:ea typeface="ＭＳ Ｐゴシック" pitchFamily="-65" charset="-128"/>
                <a:cs typeface="Arial" charset="0"/>
              </a:rPr>
              <a:t>Release</a:t>
            </a:r>
            <a:r>
              <a:rPr lang="en-US" sz="1200" kern="1200" baseline="0" dirty="0" smtClean="0">
                <a:solidFill>
                  <a:schemeClr val="tx1"/>
                </a:solidFill>
                <a:latin typeface="+mn-lt"/>
                <a:ea typeface="ＭＳ Ｐゴシック" pitchFamily="-65" charset="-128"/>
                <a:cs typeface="Arial" charset="0"/>
              </a:rPr>
              <a:t> planning is really prioritizing the stories into workable releases</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baseline="0" dirty="0" smtClean="0">
                <a:solidFill>
                  <a:schemeClr val="tx1"/>
                </a:solidFill>
                <a:latin typeface="+mn-lt"/>
                <a:ea typeface="ＭＳ Ｐゴシック" pitchFamily="-65" charset="-128"/>
                <a:cs typeface="Arial" charset="0"/>
              </a:rPr>
              <a:t>Release and iteration</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baseline="0" dirty="0" smtClean="0">
                <a:solidFill>
                  <a:schemeClr val="tx1"/>
                </a:solidFill>
                <a:latin typeface="+mn-lt"/>
                <a:ea typeface="ＭＳ Ｐゴシック" pitchFamily="-65" charset="-128"/>
                <a:cs typeface="Arial" charset="0"/>
              </a:rPr>
              <a:t>Usable by the biz </a:t>
            </a:r>
            <a:r>
              <a:rPr lang="en-US" sz="1200" kern="1200" baseline="0" dirty="0" err="1" smtClean="0">
                <a:solidFill>
                  <a:schemeClr val="tx1"/>
                </a:solidFill>
                <a:latin typeface="+mn-lt"/>
                <a:ea typeface="ＭＳ Ｐゴシック" pitchFamily="-65" charset="-128"/>
                <a:cs typeface="Arial" charset="0"/>
              </a:rPr>
              <a:t>vs</a:t>
            </a:r>
            <a:r>
              <a:rPr lang="en-US" sz="1200" kern="1200" baseline="0" dirty="0" smtClean="0">
                <a:solidFill>
                  <a:schemeClr val="tx1"/>
                </a:solidFill>
                <a:latin typeface="+mn-lt"/>
                <a:ea typeface="ＭＳ Ｐゴシック" pitchFamily="-65" charset="-128"/>
                <a:cs typeface="Arial" charset="0"/>
              </a:rPr>
              <a:t> working software</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 </a:t>
            </a:r>
          </a:p>
          <a:p>
            <a:r>
              <a:rPr lang="en-US" sz="1200" kern="1200" dirty="0" smtClean="0">
                <a:solidFill>
                  <a:schemeClr val="tx1"/>
                </a:solidFill>
                <a:latin typeface="+mn-lt"/>
                <a:ea typeface="ＭＳ Ｐゴシック" pitchFamily="-65" charset="-128"/>
                <a:cs typeface="Arial" charset="0"/>
              </a:rPr>
              <a:t>------------------------------------------------------------------------------------------------------------</a:t>
            </a:r>
          </a:p>
          <a:p>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We’re getting there…</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We’ve talked about user stories and</a:t>
            </a:r>
            <a:r>
              <a:rPr lang="en-US" sz="1200" kern="1200" baseline="0" dirty="0" smtClean="0">
                <a:solidFill>
                  <a:schemeClr val="tx1"/>
                </a:solidFill>
                <a:latin typeface="+mn-lt"/>
                <a:ea typeface="ＭＳ Ｐゴシック" pitchFamily="-65" charset="-128"/>
                <a:cs typeface="Arial" charset="0"/>
              </a:rPr>
              <a:t> the tools we use.  We’ve estimated and</a:t>
            </a:r>
          </a:p>
          <a:p>
            <a:endParaRPr lang="en-US" sz="1200" kern="1200" baseline="0" dirty="0" smtClean="0">
              <a:solidFill>
                <a:schemeClr val="tx1"/>
              </a:solidFill>
              <a:latin typeface="+mn-lt"/>
              <a:ea typeface="ＭＳ Ｐゴシック" pitchFamily="-65" charset="-128"/>
              <a:cs typeface="Arial" charset="0"/>
            </a:endParaRPr>
          </a:p>
          <a:p>
            <a:r>
              <a:rPr lang="en-US" sz="1200" kern="1200" baseline="0" dirty="0" smtClean="0">
                <a:solidFill>
                  <a:schemeClr val="tx1"/>
                </a:solidFill>
                <a:latin typeface="+mn-lt"/>
                <a:ea typeface="ＭＳ Ｐゴシック" pitchFamily="-65" charset="-128"/>
                <a:cs typeface="Arial" charset="0"/>
              </a:rPr>
              <a:t>Now let’s move on to how we figure out how much we can get done, and then how we go about choosing our stories to implement.</a:t>
            </a:r>
            <a:endParaRPr lang="en-US" sz="1200" kern="1200" dirty="0" smtClean="0">
              <a:solidFill>
                <a:schemeClr val="tx1"/>
              </a:solidFill>
              <a:latin typeface="+mn-lt"/>
              <a:ea typeface="ＭＳ Ｐゴシック" pitchFamily="-65" charset="-128"/>
              <a:cs typeface="Arial"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There are many techniques used to prioritize the</a:t>
            </a:r>
            <a:r>
              <a:rPr lang="en-US" sz="1200" b="0" kern="1200" baseline="0" dirty="0" smtClean="0">
                <a:solidFill>
                  <a:schemeClr val="tx1"/>
                </a:solidFill>
                <a:latin typeface="+mn-lt"/>
                <a:ea typeface="ＭＳ Ｐゴシック" pitchFamily="-65" charset="-128"/>
                <a:cs typeface="Arial" charset="0"/>
              </a:rPr>
              <a:t> stories</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Use the quantifiable Business Objectives</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The Principle of Relative priority</a:t>
            </a:r>
            <a:endParaRPr lang="en-US" sz="1200" b="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latin typeface="+mn-lt"/>
                <a:ea typeface="ＭＳ Ｐゴシック" pitchFamily="-65" charset="-128"/>
                <a:cs typeface="Arial" charset="0"/>
              </a:rPr>
              <a:t>According to Fabio Pereira</a:t>
            </a:r>
            <a:r>
              <a:rPr lang="en-US" sz="1200" b="0" i="1" kern="1200" dirty="0" smtClean="0">
                <a:solidFill>
                  <a:schemeClr val="tx1"/>
                </a:solidFill>
                <a:latin typeface="+mn-lt"/>
                <a:ea typeface="ＭＳ Ｐゴシック" pitchFamily="-65" charset="-128"/>
                <a:cs typeface="Arial" charset="0"/>
              </a:rPr>
              <a:t>: All the decisions about item priority have to involve other items which are being traded in favor of the most important one(s). There is no absolute priority, only relative to other items.</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Prioritize difficult</a:t>
            </a:r>
            <a:r>
              <a:rPr lang="en-US" sz="1200" b="0" kern="1200" baseline="0" dirty="0" smtClean="0">
                <a:solidFill>
                  <a:schemeClr val="tx1"/>
                </a:solidFill>
                <a:latin typeface="+mn-lt"/>
                <a:ea typeface="ＭＳ Ｐゴシック" pitchFamily="-65" charset="-128"/>
                <a:cs typeface="Arial" charset="0"/>
              </a:rPr>
              <a:t> technical issues</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Prioritize complex analysis items</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Games you can play – Luke </a:t>
            </a:r>
            <a:r>
              <a:rPr lang="en-US" sz="1200" b="0" kern="1200" baseline="0" dirty="0" err="1" smtClean="0">
                <a:solidFill>
                  <a:schemeClr val="tx1"/>
                </a:solidFill>
                <a:latin typeface="+mn-lt"/>
                <a:ea typeface="ＭＳ Ｐゴシック" pitchFamily="-65" charset="-128"/>
                <a:cs typeface="Arial" charset="0"/>
              </a:rPr>
              <a:t>Hohman</a:t>
            </a:r>
            <a:endParaRPr lang="en-US" sz="1200" b="0" kern="1200" baseline="0" dirty="0" smtClean="0">
              <a:solidFill>
                <a:schemeClr val="tx1"/>
              </a:solidFill>
              <a:latin typeface="+mn-lt"/>
              <a:ea typeface="ＭＳ Ｐゴシック" pitchFamily="-65" charset="-128"/>
              <a:cs typeface="Arial" charset="0"/>
            </a:endParaRP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Buy a feature</a:t>
            </a:r>
            <a:endParaRPr lang="en-US" sz="1200" b="0" kern="1200" dirty="0" smtClean="0">
              <a:solidFill>
                <a:schemeClr val="tx1"/>
              </a:solidFill>
              <a:latin typeface="+mn-lt"/>
              <a:ea typeface="ＭＳ Ｐゴシック" pitchFamily="-65" charset="-128"/>
              <a:cs typeface="Arial" charset="0"/>
            </a:endParaRPr>
          </a:p>
          <a:p>
            <a:pPr>
              <a:buFont typeface="Arial" pitchFamily="34" charset="0"/>
              <a:buChar char="•"/>
            </a:pPr>
            <a:r>
              <a:rPr lang="en-US" sz="1200" b="0" kern="1200" dirty="0" err="1" smtClean="0">
                <a:solidFill>
                  <a:schemeClr val="tx1"/>
                </a:solidFill>
                <a:latin typeface="+mn-lt"/>
                <a:ea typeface="ＭＳ Ｐゴシック" pitchFamily="-65" charset="-128"/>
                <a:cs typeface="Arial" charset="0"/>
              </a:rPr>
              <a:t>MoSCOW</a:t>
            </a:r>
            <a:endParaRPr lang="en-US" sz="1200" b="0" kern="1200" dirty="0" smtClean="0">
              <a:solidFill>
                <a:schemeClr val="tx1"/>
              </a:solidFill>
              <a:latin typeface="+mn-lt"/>
              <a:ea typeface="ＭＳ Ｐゴシック" pitchFamily="-65" charset="-128"/>
              <a:cs typeface="Arial" charset="0"/>
            </a:endParaRPr>
          </a:p>
          <a:p>
            <a:pPr lvl="1">
              <a:buFont typeface="Arial" pitchFamily="34" charset="0"/>
              <a:buChar char="•"/>
            </a:pPr>
            <a:r>
              <a:rPr lang="en-US" sz="1200" b="0" kern="1200" dirty="0" smtClean="0">
                <a:solidFill>
                  <a:schemeClr val="tx1"/>
                </a:solidFill>
                <a:latin typeface="+mn-lt"/>
                <a:ea typeface="ＭＳ Ｐゴシック" pitchFamily="-65" charset="-128"/>
                <a:cs typeface="Arial" charset="0"/>
              </a:rPr>
              <a:t>Must have, should have, could have,</a:t>
            </a:r>
            <a:r>
              <a:rPr lang="en-US" sz="1200" b="0" kern="1200" baseline="0" dirty="0" smtClean="0">
                <a:solidFill>
                  <a:schemeClr val="tx1"/>
                </a:solidFill>
                <a:latin typeface="+mn-lt"/>
                <a:ea typeface="ＭＳ Ｐゴシック" pitchFamily="-65" charset="-128"/>
                <a:cs typeface="Arial" charset="0"/>
              </a:rPr>
              <a:t> won’t have</a:t>
            </a:r>
          </a:p>
          <a:p>
            <a:pPr lvl="0">
              <a:buFont typeface="Arial" pitchFamily="34" charset="0"/>
              <a:buChar char="•"/>
            </a:pPr>
            <a:r>
              <a:rPr lang="en-US" sz="1200" b="0" kern="1200" dirty="0" err="1" smtClean="0">
                <a:solidFill>
                  <a:schemeClr val="tx1"/>
                </a:solidFill>
                <a:latin typeface="+mn-lt"/>
                <a:ea typeface="ＭＳ Ｐゴシック" pitchFamily="-65" charset="-128"/>
                <a:cs typeface="Arial" charset="0"/>
              </a:rPr>
              <a:t>Desirablity</a:t>
            </a:r>
            <a:r>
              <a:rPr lang="en-US" sz="1200" b="0" kern="1200" dirty="0" smtClean="0">
                <a:solidFill>
                  <a:schemeClr val="tx1"/>
                </a:solidFill>
                <a:latin typeface="+mn-lt"/>
                <a:ea typeface="ＭＳ Ｐゴシック" pitchFamily="-65" charset="-128"/>
                <a:cs typeface="Arial" charset="0"/>
              </a:rPr>
              <a:t>, Risk, Impact, Cohesion</a:t>
            </a: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Once we’ve decided how to organize our work, we then have to decide which things to do</a:t>
            </a:r>
            <a:r>
              <a:rPr lang="en-US" sz="1200" b="0" kern="1200" baseline="0" dirty="0" smtClean="0">
                <a:solidFill>
                  <a:schemeClr val="tx1"/>
                </a:solidFill>
                <a:latin typeface="+mn-lt"/>
                <a:ea typeface="ＭＳ Ｐゴシック" pitchFamily="-65" charset="-128"/>
                <a:cs typeface="Arial" charset="0"/>
              </a:rPr>
              <a:t> when.  One way to approach this is The </a:t>
            </a:r>
            <a:r>
              <a:rPr lang="en-US" sz="1200" b="0" kern="1200" dirty="0" smtClean="0">
                <a:solidFill>
                  <a:schemeClr val="tx1"/>
                </a:solidFill>
                <a:latin typeface="+mn-lt"/>
                <a:ea typeface="ＭＳ Ｐゴシック" pitchFamily="-65" charset="-128"/>
                <a:cs typeface="Arial" charset="0"/>
              </a:rPr>
              <a:t>Principle of Relative Priority:</a:t>
            </a:r>
          </a:p>
          <a:p>
            <a:endParaRPr lang="en-US" sz="1200" b="0" i="1"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According to Fabio Pereira</a:t>
            </a:r>
            <a:r>
              <a:rPr lang="en-US" sz="1200" b="0" i="1" kern="1200" dirty="0" smtClean="0">
                <a:solidFill>
                  <a:schemeClr val="tx1"/>
                </a:solidFill>
                <a:latin typeface="+mn-lt"/>
                <a:ea typeface="ＭＳ Ｐゴシック" pitchFamily="-65" charset="-128"/>
                <a:cs typeface="Arial" charset="0"/>
              </a:rPr>
              <a:t>: All the decisions about item priority have to involve other items which are being traded in favor of the most important </a:t>
            </a:r>
            <a:r>
              <a:rPr lang="en-US" sz="1200" b="0" i="1" kern="1200" dirty="0" err="1" smtClean="0">
                <a:solidFill>
                  <a:schemeClr val="tx1"/>
                </a:solidFill>
                <a:latin typeface="+mn-lt"/>
                <a:ea typeface="ＭＳ Ｐゴシック" pitchFamily="-65" charset="-128"/>
                <a:cs typeface="Arial" charset="0"/>
              </a:rPr>
              <a:t>one(s</a:t>
            </a:r>
            <a:r>
              <a:rPr lang="en-US" sz="1200" b="0" i="1" kern="1200" dirty="0" smtClean="0">
                <a:solidFill>
                  <a:schemeClr val="tx1"/>
                </a:solidFill>
                <a:latin typeface="+mn-lt"/>
                <a:ea typeface="ＭＳ Ｐゴシック" pitchFamily="-65" charset="-128"/>
                <a:cs typeface="Arial" charset="0"/>
              </a:rPr>
              <a:t>). There is no absolute priority, only relative to other items.</a:t>
            </a:r>
          </a:p>
          <a:p>
            <a:endParaRPr lang="en-US" sz="1200" b="0" i="1"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This means that – just like estimating stories, which we’re going to get to shortly – our goal is to</a:t>
            </a:r>
            <a:r>
              <a:rPr lang="en-US" sz="1200" b="0" i="0" kern="1200" baseline="0" dirty="0" smtClean="0">
                <a:solidFill>
                  <a:schemeClr val="tx1"/>
                </a:solidFill>
                <a:latin typeface="+mn-lt"/>
                <a:ea typeface="ＭＳ Ｐゴシック" pitchFamily="-65" charset="-128"/>
                <a:cs typeface="Arial" charset="0"/>
              </a:rPr>
              <a:t> understand our choices, and then rank order them such that every story is more or less important than every other story.  Along the way, we must also understand that these priorities can – and likely should – change during the life of the project, due to changes in the business environment.</a:t>
            </a:r>
            <a:endParaRPr lang="en-US" b="0" i="0"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Guidelines for writing</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good stories</a:t>
            </a: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Independent</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Sales amount, sales percent, discount amount, discount percent</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May want to split it – too big to fit into an iteration</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Reports example.  Or business rule applied to different products.</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Write each as if they were the first story</a:t>
            </a:r>
          </a:p>
          <a:p>
            <a:pPr marL="241093" lvl="0"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Negotiable</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Not a contract of what the software must implement</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Conversations bring out details</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Negotiate implementation, design</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Get external links example.  </a:t>
            </a:r>
          </a:p>
          <a:p>
            <a:pPr marL="241093" lvl="0"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Valuable</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Valuable to the business, user, customer</a:t>
            </a:r>
          </a:p>
          <a:p>
            <a:pPr marL="698293" lvl="1"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This is the ‘So that’ part of the template</a:t>
            </a:r>
          </a:p>
          <a:p>
            <a:pPr marL="698293" lvl="1"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Everyone on the team should be able to articulate the value of the story</a:t>
            </a:r>
          </a:p>
          <a:p>
            <a:pPr marL="241093" lvl="0" indent="-241093">
              <a:buFont typeface="Arial" pitchFamily="34" charset="0"/>
              <a:buNone/>
            </a:pPr>
            <a:r>
              <a:rPr lang="en-US" sz="2100" b="0" dirty="0" err="1" smtClean="0">
                <a:solidFill>
                  <a:schemeClr val="tx1"/>
                </a:solidFill>
                <a:latin typeface="Helvetica" pitchFamily="-109" charset="0"/>
                <a:ea typeface="Helvetica" pitchFamily="-109" charset="0"/>
                <a:cs typeface="Helvetica" pitchFamily="-109" charset="0"/>
                <a:sym typeface="Helvetica" pitchFamily="-109" charset="0"/>
              </a:rPr>
              <a:t>Estimatable</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698293" lvl="1"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Clear</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and complete enough for the developers to estimate</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If split as above, estimate the whole work for each.  </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Once foundation is complete, re-estimate the later stories</a:t>
            </a: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Small</a:t>
            </a:r>
          </a:p>
          <a:p>
            <a:pPr marL="698293" lvl="1"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Mike Cohn said it well: </a:t>
            </a:r>
          </a:p>
          <a:p>
            <a:pPr marL="1155493" lvl="2"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“Like Goldilocks in search of a comfortable bed, some stories can be too big, some can be too small, and some can be just right. </a:t>
            </a:r>
            <a:r>
              <a:rPr lang="en-US" sz="2100" b="1" i="0" baseline="0" dirty="0" smtClean="0">
                <a:solidFill>
                  <a:schemeClr val="tx1"/>
                </a:solidFill>
                <a:latin typeface="Helvetica" pitchFamily="-109" charset="0"/>
                <a:ea typeface="Helvetica" pitchFamily="-109" charset="0"/>
                <a:cs typeface="Helvetica" pitchFamily="-109" charset="0"/>
                <a:sym typeface="Helvetica" pitchFamily="-109" charset="0"/>
              </a:rPr>
              <a:t>Story size does matter </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because if stories are too large or too small you cannot use them in planning.” </a:t>
            </a:r>
          </a:p>
          <a:p>
            <a:pPr marL="698293" lvl="1"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Must be completed in an Iteration.</a:t>
            </a: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Testable</a:t>
            </a:r>
          </a:p>
          <a:p>
            <a:pPr marL="698293" lvl="1"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Mike Cohn again: </a:t>
            </a:r>
          </a:p>
          <a:p>
            <a:pPr marL="1155493" lvl="2"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“Stories must be written so as to be testable. Successfully passing its tests proves that a story has been successfully developed. If the story cannot be tested, how can the developers know when they have finished coding?” </a:t>
            </a:r>
          </a:p>
          <a:p>
            <a:pPr marL="698293" lvl="1" indent="-241093">
              <a:buFont typeface="Arial" pitchFamily="34" charset="0"/>
              <a:buChar char="•"/>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a:t>
            </a: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Next we have one of the key acronyms</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that helps us write and judge effective user stories: INVEST. This is one that you’ll want to learn, because you’ll find yourself using it all the time.</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 The I stands for Independent. As a valuable goal, we strive to ensure that each of our user stories is independent. That means that we try to write them in such a fashion that they can be estimated and implemented independently of other user stories. We’ll get into this in more detail later, because it’s such an important point. For now, let me give you an example: when working on a business intelligence project, a team wrote a story that included four measures in its Goal: sales amount, sales percent, discount amount, discount percent. At the first writing, this seemed to be a reasonable story. After a bit of understanding and experience was gained, it became clear that it made sense to break this into four stories. Of course, the development team’s first reaction was that they had to pick one story to do first, so that they could do all the underlying work with that story. That would mean that the other stories would be dependent on that story getting done first. This is a mistake that many teams make when working with stories. When we get further down in the INVEST acronym, we’ll talk more about why this is so.</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 The N stands for Negotiable. This means that stories are not written contracts or requirements that the software must implement. Story cards are short descriptions of functionality, the details of which are to be negotiated in a conversation between the customer and the development team. Because story cards are reminders to have a conversation rather than fully detailed requirements themselves, they do not need to include all relevant details. This allows room in the discussion, at the time the story is implemented, to negotiate some of the details and the implementation.</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 The V stands for Valuable. This means that it is valuable to purchasers or users of the software, and also means that it is valuable to the business. As we discussed earlier, when reviewing the story template, being able to articulate the value of a story is essential. Without being able to articulate and understand the value, it is reasonable to question </a:t>
            </a:r>
            <a:r>
              <a:rPr lang="en-US" sz="2100" b="0" i="1" baseline="0" dirty="0" smtClean="0">
                <a:solidFill>
                  <a:schemeClr val="tx1"/>
                </a:solidFill>
                <a:latin typeface="Helvetica" pitchFamily="-109" charset="0"/>
                <a:ea typeface="Helvetica" pitchFamily="-109" charset="0"/>
                <a:cs typeface="Helvetica" pitchFamily="-109" charset="0"/>
                <a:sym typeface="Helvetica" pitchFamily="-109" charset="0"/>
              </a:rPr>
              <a:t>why</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we’re writing or implementing a story.</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[CLICK] The E stands for </a:t>
            </a:r>
            <a:r>
              <a:rPr lang="en-US" sz="2100" b="0" i="0" baseline="0" dirty="0" err="1" smtClean="0">
                <a:solidFill>
                  <a:schemeClr val="tx1"/>
                </a:solidFill>
                <a:latin typeface="Helvetica" pitchFamily="-109" charset="0"/>
                <a:ea typeface="Helvetica" pitchFamily="-109" charset="0"/>
                <a:cs typeface="Helvetica" pitchFamily="-109" charset="0"/>
                <a:sym typeface="Helvetica" pitchFamily="-109" charset="0"/>
              </a:rPr>
              <a:t>Estimatable</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That means that a story must be at a fine enough granularity, with enough clarity and detail, that the team is able to estimate it. Let’s go back to the story we introduced when talking about the “I” for Independent. When this story first came up – the story including the four measures – the team estimated it relatively high, because of the combination of foundational work – adding to and modifying the database, for instance – and the detail required for each of the measures. Upon reflection, as noted earlier, the team opted to separate this story into four separate stories, one for each measure. The problem was with that Independence. They said “if we implement any one of these stories first, it will be an eight – any other story will be a two after that – so which story should we do first?” The answer was to estimate them all </a:t>
            </a:r>
            <a:r>
              <a:rPr lang="en-US" sz="2100" b="0" i="1" baseline="0" dirty="0" smtClean="0">
                <a:solidFill>
                  <a:schemeClr val="tx1"/>
                </a:solidFill>
                <a:latin typeface="Helvetica" pitchFamily="-109" charset="0"/>
                <a:ea typeface="Helvetica" pitchFamily="-109" charset="0"/>
                <a:cs typeface="Helvetica" pitchFamily="-109" charset="0"/>
                <a:sym typeface="Helvetica" pitchFamily="-109" charset="0"/>
              </a:rPr>
              <a:t>independently</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as if they were going to do all of that foundational work on all of them. Of course, we know that that would not be the case, but it enables the team to maintain that independence. When it came time to choose among the stories for implementation, that left the Product Owner with the freedom to choose any of them, based on current priorities. Once the first story was done, the team could then re-estimate the remaining stories with the understanding that the foundational work had been done and the remaining stories would be easier to implement.</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[CLICK] The S stands for Small. Mike Cohn said it well: “Like Goldilocks in search of a comfortable bed, some stories can be too big, some can be too small, and some can be just right. Story size does matter because if stories are too large or too small you cannot use them in planning.” Further, Mike says “The ultimate determination of whether a story is appropriately sized is based on the team, its capabilities, and the technologies in use.” When we work with Agile teams, one of the guidelines we use is whether a story can be completed in an Iteration.</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[CLICK] And finally, the T stands for Testable. Let’s quote Mike Cohn again: “Stories must be written so as to be testable. Successfully passing its tests proves that a story has been successfully developed. If the story cannot be tested, how can the developers know when they have finished coding?” </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Remember the acronym – INVEST – Independent, Negotiable, Valuable, </a:t>
            </a:r>
            <a:r>
              <a:rPr lang="en-US" sz="2100" b="0" i="0" baseline="0" dirty="0" err="1" smtClean="0">
                <a:solidFill>
                  <a:schemeClr val="tx1"/>
                </a:solidFill>
                <a:latin typeface="Helvetica" pitchFamily="-109" charset="0"/>
                <a:ea typeface="Helvetica" pitchFamily="-109" charset="0"/>
                <a:cs typeface="Helvetica" pitchFamily="-109" charset="0"/>
                <a:sym typeface="Helvetica" pitchFamily="-109" charset="0"/>
              </a:rPr>
              <a:t>Estimatable</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Small, and Testable.</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Relative</a:t>
            </a:r>
            <a:r>
              <a:rPr lang="en-US" baseline="0" dirty="0" smtClean="0"/>
              <a:t> importance – “sheep judging”</a:t>
            </a:r>
          </a:p>
          <a:p>
            <a:r>
              <a:rPr lang="en-US" baseline="0" dirty="0" smtClean="0"/>
              <a:t>When judging sheep (or any other animal) at the State Fair, a pretty simple approach is used. The judge decides which is the best sheep (at this stage), and moves that sheep to the center. (click)</a:t>
            </a:r>
          </a:p>
          <a:p>
            <a:r>
              <a:rPr lang="en-US" baseline="0" dirty="0" smtClean="0"/>
              <a:t>Now the rest of the sheep are judged according to this standard – is the next sheep better or worse than the “standard sheep” (click)</a:t>
            </a:r>
          </a:p>
          <a:p>
            <a:r>
              <a:rPr lang="en-US" baseline="0" dirty="0" smtClean="0"/>
              <a:t>Is the next sheep better or worse than the standard? (click) Better or worse than the one below standard? (click)</a:t>
            </a:r>
          </a:p>
          <a:p>
            <a:r>
              <a:rPr lang="en-US" baseline="0" dirty="0" smtClean="0"/>
              <a:t>We can do the same thing with stories – which is the most important, which next, and next, and so forth. This forces you away from “everything is critical”…</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71</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Jeff Patton</a:t>
            </a:r>
          </a:p>
          <a:p>
            <a:pPr>
              <a:buFont typeface="Arial" pitchFamily="34" charset="0"/>
              <a:buChar char="•"/>
            </a:pPr>
            <a:r>
              <a:rPr lang="en-US" dirty="0" smtClean="0"/>
              <a:t>Lay out the stories horizontally in process sequence</a:t>
            </a:r>
          </a:p>
          <a:p>
            <a:pPr>
              <a:buFont typeface="Arial" pitchFamily="34" charset="0"/>
              <a:buChar char="•"/>
            </a:pPr>
            <a:r>
              <a:rPr lang="en-US" dirty="0" smtClean="0"/>
              <a:t>Place them by vertically</a:t>
            </a:r>
            <a:r>
              <a:rPr lang="en-US" baseline="0" dirty="0" smtClean="0"/>
              <a:t> by criticality</a:t>
            </a:r>
          </a:p>
          <a:p>
            <a:pPr>
              <a:buFont typeface="Arial" pitchFamily="34" charset="0"/>
              <a:buChar char="•"/>
            </a:pPr>
            <a:r>
              <a:rPr lang="en-US" baseline="0" dirty="0" smtClean="0"/>
              <a:t>Small example</a:t>
            </a:r>
          </a:p>
          <a:p>
            <a:pPr>
              <a:buFont typeface="Arial" pitchFamily="34" charset="0"/>
              <a:buChar char="•"/>
            </a:pPr>
            <a:r>
              <a:rPr lang="en-US" baseline="0" dirty="0" smtClean="0"/>
              <a:t>300 – 400 stories there is a pre-grouping first</a:t>
            </a:r>
          </a:p>
          <a:p>
            <a:pPr>
              <a:buFont typeface="Arial" pitchFamily="34" charset="0"/>
              <a:buChar char="•"/>
            </a:pPr>
            <a:r>
              <a:rPr lang="en-US" baseline="0" dirty="0" smtClean="0"/>
              <a:t>Need lots of space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72</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dirty="0" smtClean="0">
                <a:solidFill>
                  <a:schemeClr val="tx1"/>
                </a:solidFill>
                <a:latin typeface="+mn-lt"/>
                <a:ea typeface="ＭＳ Ｐゴシック" pitchFamily="-65" charset="-128"/>
                <a:cs typeface="Arial" charset="0"/>
              </a:rPr>
              <a:t>All</a:t>
            </a:r>
            <a:r>
              <a:rPr lang="en-US" sz="1200" kern="1200" baseline="0" dirty="0" smtClean="0">
                <a:solidFill>
                  <a:schemeClr val="tx1"/>
                </a:solidFill>
                <a:latin typeface="+mn-lt"/>
                <a:ea typeface="ＭＳ Ｐゴシック" pitchFamily="-65" charset="-128"/>
                <a:cs typeface="Arial" charset="0"/>
              </a:rPr>
              <a:t> releases must be vertically sliced</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baseline="0" dirty="0" smtClean="0">
                <a:solidFill>
                  <a:schemeClr val="tx1"/>
                </a:solidFill>
                <a:latin typeface="+mn-lt"/>
                <a:ea typeface="ＭＳ Ｐゴシック" pitchFamily="-65" charset="-128"/>
                <a:cs typeface="Arial" charset="0"/>
              </a:rPr>
              <a:t>Meaning it has to work from the UI to the Data store</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baseline="0" dirty="0" smtClean="0">
                <a:solidFill>
                  <a:schemeClr val="tx1"/>
                </a:solidFill>
                <a:latin typeface="+mn-lt"/>
                <a:ea typeface="ＭＳ Ｐゴシック" pitchFamily="-65" charset="-128"/>
                <a:cs typeface="Arial" charset="0"/>
              </a:rPr>
              <a:t>Concept of ‘minimally marketable features’.  Remember the kitchen and bathroom complete before the rest of the house.</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baseline="0" dirty="0" smtClean="0">
                <a:solidFill>
                  <a:schemeClr val="tx1"/>
                </a:solidFill>
                <a:latin typeface="+mn-lt"/>
                <a:ea typeface="ＭＳ Ｐゴシック" pitchFamily="-65" charset="-128"/>
                <a:cs typeface="Arial" charset="0"/>
              </a:rPr>
              <a:t>Determine which Features collectively apply.</a:t>
            </a:r>
            <a:endParaRPr lang="en-US" sz="120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65" charset="-128"/>
                <a:cs typeface="Arial" charset="0"/>
              </a:rPr>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65" charset="-128"/>
                <a:cs typeface="Arial" charset="0"/>
              </a:rPr>
              <a:t>There are a few ways to view the system, and decide on how</a:t>
            </a:r>
            <a:r>
              <a:rPr lang="en-US" sz="1200" kern="1200" baseline="0" dirty="0" smtClean="0">
                <a:solidFill>
                  <a:schemeClr val="tx1"/>
                </a:solidFill>
                <a:latin typeface="+mn-lt"/>
                <a:ea typeface="ＭＳ Ｐゴシック" pitchFamily="-65" charset="-128"/>
                <a:cs typeface="Arial" charset="0"/>
              </a:rPr>
              <a:t> to organize the work.  We’re going to talk about two of them here: Vertical Slices and Story Mapping.</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baseline="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ＭＳ Ｐゴシック" pitchFamily="-65" charset="-128"/>
                <a:cs typeface="Arial" charset="0"/>
              </a:rPr>
              <a:t>In Vertical Slicing, we consider a part of the system that delivers value all by itself.  Or as much by itself as possible.  That is, [NEXT SLIDE]</a:t>
            </a:r>
            <a:endParaRPr lang="en-US" sz="1200" kern="1200" dirty="0" smtClean="0">
              <a:solidFill>
                <a:schemeClr val="tx1"/>
              </a:solidFill>
              <a:latin typeface="+mn-lt"/>
              <a:ea typeface="ＭＳ Ｐゴシック" pitchFamily="-65" charset="-128"/>
              <a:cs typeface="Arial"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73</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we can put the most important / highest value stories into the release plan first, followed by th</a:t>
            </a:r>
            <a:r>
              <a:rPr lang="en-US" baseline="0" dirty="0" smtClean="0"/>
              <a:t>e second priority, third priority, and so on.</a:t>
            </a:r>
          </a:p>
          <a:p>
            <a:r>
              <a:rPr lang="en-US" baseline="0" dirty="0" smtClean="0"/>
              <a:t>You might even make an initial plan for the first couple of iterations (scrums), but be careful not to put too much effort into planning every iteration (scrum) throughout the entire release – remember that changes happen, and we need to be flexible enough to embrace these changes.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75</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76</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Inputs</a:t>
            </a:r>
          </a:p>
          <a:p>
            <a:r>
              <a:rPr lang="en-US" sz="2400" dirty="0" smtClean="0"/>
              <a:t>Capacity</a:t>
            </a:r>
          </a:p>
          <a:p>
            <a:r>
              <a:rPr lang="en-US" sz="2400" dirty="0" smtClean="0"/>
              <a:t>Story Lifecycle</a:t>
            </a:r>
          </a:p>
          <a:p>
            <a:r>
              <a:rPr lang="en-US" sz="2400" dirty="0" smtClean="0"/>
              <a:t>Outputs</a:t>
            </a:r>
          </a:p>
        </p:txBody>
      </p:sp>
      <p:sp>
        <p:nvSpPr>
          <p:cNvPr id="4" name="Slide Number Placeholder 3"/>
          <p:cNvSpPr>
            <a:spLocks noGrp="1"/>
          </p:cNvSpPr>
          <p:nvPr>
            <p:ph type="sldNum" sz="quarter" idx="10"/>
          </p:nvPr>
        </p:nvSpPr>
        <p:spPr/>
        <p:txBody>
          <a:bodyPr/>
          <a:lstStyle/>
          <a:p>
            <a:fld id="{C91E950B-F458-354F-BE3A-215FB82C404C}" type="slidenum">
              <a:rPr lang="en-US" smtClean="0"/>
              <a:pPr/>
              <a:t>77</a:t>
            </a:fld>
            <a:endParaRPr lang="en-US"/>
          </a:p>
        </p:txBody>
      </p:sp>
    </p:spTree>
    <p:extLst>
      <p:ext uri="{BB962C8B-B14F-4D97-AF65-F5344CB8AC3E}">
        <p14:creationId xmlns:p14="http://schemas.microsoft.com/office/powerpoint/2010/main" val="8197210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78</a:t>
            </a:fld>
            <a:endParaRPr lang="en-US"/>
          </a:p>
        </p:txBody>
      </p:sp>
    </p:spTree>
    <p:extLst>
      <p:ext uri="{BB962C8B-B14F-4D97-AF65-F5344CB8AC3E}">
        <p14:creationId xmlns:p14="http://schemas.microsoft.com/office/powerpoint/2010/main" val="812009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Mike Cohn’s book “User Stories Applied”. </a:t>
            </a:r>
          </a:p>
          <a:p>
            <a:r>
              <a:rPr lang="en-US" dirty="0" smtClean="0"/>
              <a:t>Role</a:t>
            </a:r>
          </a:p>
          <a:p>
            <a:pPr lvl="1">
              <a:buFont typeface="Arial" pitchFamily="34" charset="0"/>
              <a:buChar char="•"/>
            </a:pPr>
            <a:r>
              <a:rPr lang="en-US" dirty="0" smtClean="0"/>
              <a:t>Identified</a:t>
            </a:r>
            <a:r>
              <a:rPr lang="en-US" baseline="0" dirty="0" smtClean="0"/>
              <a:t> during inception</a:t>
            </a:r>
          </a:p>
          <a:p>
            <a:pPr lvl="1">
              <a:buFont typeface="Arial" pitchFamily="34" charset="0"/>
              <a:buChar char="•"/>
            </a:pPr>
            <a:r>
              <a:rPr lang="en-US" baseline="0" dirty="0" smtClean="0"/>
              <a:t>Identifier for a common set of tasks or permissions</a:t>
            </a:r>
          </a:p>
          <a:p>
            <a:pPr lvl="0">
              <a:buFont typeface="Arial" pitchFamily="34" charset="0"/>
              <a:buNone/>
            </a:pPr>
            <a:r>
              <a:rPr lang="en-US" baseline="0" dirty="0" smtClean="0"/>
              <a:t>[CLICK]</a:t>
            </a:r>
          </a:p>
          <a:p>
            <a:pPr lvl="0">
              <a:buFont typeface="Arial" pitchFamily="34" charset="0"/>
              <a:buNone/>
            </a:pPr>
            <a:r>
              <a:rPr lang="en-US" baseline="0" dirty="0" smtClean="0"/>
              <a:t>Goal</a:t>
            </a:r>
          </a:p>
          <a:p>
            <a:pPr lvl="1">
              <a:buFont typeface="Arial" pitchFamily="34" charset="0"/>
              <a:buChar char="•"/>
            </a:pPr>
            <a:r>
              <a:rPr lang="en-US" baseline="0" dirty="0" smtClean="0"/>
              <a:t>What the user wants to do, not what the system is supposed to do.</a:t>
            </a:r>
          </a:p>
          <a:p>
            <a:pPr lvl="1">
              <a:buFont typeface="Arial" pitchFamily="34" charset="0"/>
              <a:buChar char="•"/>
            </a:pPr>
            <a:r>
              <a:rPr lang="en-US" baseline="0" dirty="0" smtClean="0"/>
              <a:t>The feature</a:t>
            </a:r>
          </a:p>
          <a:p>
            <a:pPr marL="0" marR="0" lvl="0" indent="0" algn="l" defTabSz="457200" rtl="0" eaLnBrk="0" fontAlgn="base" latinLnBrk="0" hangingPunct="0">
              <a:lnSpc>
                <a:spcPct val="100000"/>
              </a:lnSpc>
              <a:spcBef>
                <a:spcPct val="30000"/>
              </a:spcBef>
              <a:spcAft>
                <a:spcPct val="0"/>
              </a:spcAft>
              <a:buClrTx/>
              <a:buSzTx/>
              <a:buFont typeface="Arial" pitchFamily="34" charset="0"/>
              <a:buNone/>
              <a:tabLst/>
              <a:defRPr/>
            </a:pPr>
            <a:r>
              <a:rPr lang="en-US" baseline="0" dirty="0" smtClean="0"/>
              <a:t>[CLICK]</a:t>
            </a:r>
          </a:p>
          <a:p>
            <a:pPr lvl="0">
              <a:buFont typeface="Arial" pitchFamily="34" charset="0"/>
              <a:buNone/>
            </a:pPr>
            <a:r>
              <a:rPr lang="en-US" baseline="0" dirty="0" smtClean="0"/>
              <a:t>Value</a:t>
            </a:r>
          </a:p>
          <a:p>
            <a:pPr lvl="1">
              <a:buFont typeface="Arial" pitchFamily="34" charset="0"/>
              <a:buChar char="•"/>
            </a:pPr>
            <a:r>
              <a:rPr lang="en-US" baseline="0" dirty="0" smtClean="0"/>
              <a:t>Why are we building this functionality?</a:t>
            </a:r>
          </a:p>
          <a:p>
            <a:pPr lvl="1">
              <a:buFont typeface="Arial" pitchFamily="34" charset="0"/>
              <a:buChar char="•"/>
            </a:pPr>
            <a:r>
              <a:rPr lang="en-US" baseline="0" dirty="0" smtClean="0"/>
              <a:t>Should tie back to a business objective</a:t>
            </a:r>
            <a:endParaRPr lang="en-US" dirty="0" smtClean="0"/>
          </a:p>
          <a:p>
            <a:endParaRPr lang="en-US" dirty="0" smtClean="0"/>
          </a:p>
          <a:p>
            <a:r>
              <a:rPr lang="en-US" dirty="0" smtClean="0"/>
              <a:t>--------------------------------------------------------------------------------------------------------------------</a:t>
            </a:r>
          </a:p>
          <a:p>
            <a:r>
              <a:rPr lang="en-US" dirty="0" smtClean="0"/>
              <a:t>The story template we use comes from Mike Cohn’s book “User Stories Applied”. It has three parts:</a:t>
            </a:r>
          </a:p>
          <a:p>
            <a:endParaRPr lang="en-US" dirty="0" smtClean="0"/>
          </a:p>
          <a:p>
            <a:r>
              <a:rPr lang="en-US" dirty="0" smtClean="0"/>
              <a:t>The Role: this</a:t>
            </a:r>
            <a:r>
              <a:rPr lang="en-US" baseline="0" dirty="0" smtClean="0"/>
              <a:t> is an identifier for a common set of tasks or permissions.</a:t>
            </a:r>
          </a:p>
          <a:p>
            <a:endParaRPr lang="en-US" baseline="0" dirty="0" smtClean="0"/>
          </a:p>
          <a:p>
            <a:r>
              <a:rPr lang="en-US" baseline="0" dirty="0" smtClean="0"/>
              <a:t>The Goal: this is what is to be accomplished. This is stated in terms of what the person or role wants to accomplish, </a:t>
            </a:r>
            <a:r>
              <a:rPr lang="en-US" i="1" baseline="0" dirty="0" smtClean="0"/>
              <a:t>not</a:t>
            </a:r>
            <a:r>
              <a:rPr lang="en-US" i="0" baseline="0" dirty="0" smtClean="0"/>
              <a:t> what the system is supposed to do.</a:t>
            </a:r>
          </a:p>
          <a:p>
            <a:endParaRPr lang="en-US" i="0" baseline="0" dirty="0" smtClean="0"/>
          </a:p>
          <a:p>
            <a:r>
              <a:rPr lang="en-US" i="0" baseline="0" dirty="0" smtClean="0"/>
              <a:t>The Value: this is one of the most important parts. Without understanding what this story means to the person in the role or the organization – the business – we are left asking the question “why are we doing this?”  The value statement may be the hardest part of user stories.  Expressing the role and the goal are generally pretty clear, although we’ve seen some challenges there too.  The value, though, is hard. People are inclined to say things like “because that’s my job!” or “so that we can do our business.”</a:t>
            </a:r>
          </a:p>
          <a:p>
            <a:endParaRPr lang="en-US" i="0" baseline="0" dirty="0" smtClean="0"/>
          </a:p>
          <a:p>
            <a:r>
              <a:rPr lang="en-US" i="0" baseline="0" dirty="0" smtClean="0"/>
              <a:t>We’ll come back to this template repeatedly as we go, because it’s such a key part of what we do and how we do it.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1"/>
          <p:cNvSpPr>
            <a:spLocks noGrp="1" noRot="1" noChangeAspect="1" noChangeArrowheads="1"/>
          </p:cNvSpPr>
          <p:nvPr>
            <p:ph type="sldImg"/>
          </p:nvPr>
        </p:nvSpPr>
        <p:spPr>
          <a:solidFill>
            <a:srgbClr val="FFFFFF"/>
          </a:solidFill>
          <a:ln/>
        </p:spPr>
      </p:sp>
      <p:sp>
        <p:nvSpPr>
          <p:cNvPr id="160771"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Inception level vs. Iteration level criteria</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Inception - I’ll know this is complete when ……   [CLICK]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Iteration Level…</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Given – preconditions to the story.  State of the system, object, role  [CLICK]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When – the action[CLICK]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Then – the result</a:t>
            </a:r>
          </a:p>
          <a:p>
            <a:pPr eaLnBrk="1" hangingPunct="1">
              <a:lnSpc>
                <a:spcPct val="80000"/>
              </a:lnSpc>
              <a:spcBef>
                <a:spcPts val="425"/>
              </a:spcBef>
              <a:buClr>
                <a:srgbClr val="000000"/>
              </a:buClr>
              <a:buFontTx/>
              <a:buChar char="•"/>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Gives context for estimating</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Security is a good example.  </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I’ll know this is complete when each role logs in and they receive the proper access or not.</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vs. each role spelled out in the Narrative as a separate Given, when then statement.</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When each statement is fulfilled, the story is done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Now that we have a story, we need to address that Testable attribute. We do this by defining the acceptance criteria.  That is, we identify those criteria which, when met, allow us to assert that the story has been completely and successfully implemented.</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While there are many ways to phrase or write the acceptance criteria, we prefer the scenario template devised by Dan North and Chris Matts, and first documented in an article by Dan published in Better Software magazine in March of 2006. You can read it on Dan’s blog at dannorth.net/introducing-bdd as you’ll see on the slide.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template has three clauses, like the user story template. In this case, they specify…</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initial context, using the keyword “given”. This clause identifies the pre-existing conditions that must exist before we can execute or experience…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event, or action, which is specified using the “when” keyword. Finally, we specify…</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outcomes or expectations using the “then” keyword.  Here’s an example…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First, the context – the user must not be logged in. Note that the Given – the context – is NOT part of the test, but rather is the set-up.  That is, in this case we assume that the ability to log in and the permissions associated with that logging in have been dealt with elsewhere. This particular scenario is focused on verifying that a user is required to log in before being able to click on the Shopping Cart link. It is not focusing on whether or not it is possible to log in.</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Once the context is set up, then we have the specific event, or behaviour, that is executed.  This is the action in the test. In this case, the action is to click on the Shopping Cart link.</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Finally, the scenario specifies one or more outcomes. In this case, the user should be required to log in. This might more properly be written “a login form is presented to the user” since that is measurable.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It’s important to note that there may be multiple parts to the Context – the Given clause – and to the Outcomes – the Then clause – but there will normally be only a single part to the Event – the When clause.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acceptance criteria should be written so that they are executable, preferably in code.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We’ll talk about when to add the acceptance criteria to a story later in this module.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buFont typeface="Arial" pitchFamily="34" charset="0"/>
              <a:buChar char="•"/>
            </a:pPr>
            <a:r>
              <a:rPr lang="en-US" sz="1200" kern="1200" dirty="0" smtClean="0">
                <a:solidFill>
                  <a:schemeClr val="tx1"/>
                </a:solidFill>
                <a:latin typeface="+mn-lt"/>
                <a:ea typeface="ＭＳ Ｐゴシック" pitchFamily="-65" charset="-128"/>
                <a:cs typeface="Arial" charset="0"/>
              </a:rPr>
              <a:t>So how do we get</a:t>
            </a:r>
            <a:r>
              <a:rPr lang="en-US" sz="1200" kern="1200" baseline="0" dirty="0" smtClean="0">
                <a:solidFill>
                  <a:schemeClr val="tx1"/>
                </a:solidFill>
                <a:latin typeface="+mn-lt"/>
                <a:ea typeface="ＭＳ Ｐゴシック" pitchFamily="-65" charset="-128"/>
                <a:cs typeface="Arial" charset="0"/>
              </a:rPr>
              <a:t> these stories?</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Through a number of analysis sessions.</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Roles,</a:t>
            </a:r>
            <a:r>
              <a:rPr lang="en-US" sz="1200" kern="1200" baseline="0" dirty="0" smtClean="0">
                <a:solidFill>
                  <a:schemeClr val="tx1"/>
                </a:solidFill>
                <a:latin typeface="+mn-lt"/>
                <a:ea typeface="ＭＳ Ｐゴシック" pitchFamily="-65" charset="-128"/>
                <a:cs typeface="Arial" charset="0"/>
              </a:rPr>
              <a:t> the first part of our story template.</a:t>
            </a:r>
            <a:endParaRPr lang="en-US" sz="1200" kern="1200" dirty="0" smtClean="0">
              <a:solidFill>
                <a:schemeClr val="tx1"/>
              </a:solidFill>
              <a:latin typeface="+mn-lt"/>
              <a:ea typeface="ＭＳ Ｐゴシック" pitchFamily="-65" charset="-128"/>
              <a:cs typeface="Arial" charset="0"/>
            </a:endParaRP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Roles define</a:t>
            </a:r>
            <a:r>
              <a:rPr lang="en-US" sz="1200" kern="1200" baseline="0" dirty="0" smtClean="0">
                <a:solidFill>
                  <a:schemeClr val="tx1"/>
                </a:solidFill>
                <a:latin typeface="+mn-lt"/>
                <a:ea typeface="ＭＳ Ｐゴシック" pitchFamily="-65" charset="-128"/>
                <a:cs typeface="Arial" charset="0"/>
              </a:rPr>
              <a:t> a set of </a:t>
            </a:r>
            <a:r>
              <a:rPr lang="en-US" sz="1200" b="1" kern="1200" baseline="0" dirty="0" smtClean="0">
                <a:solidFill>
                  <a:schemeClr val="tx1"/>
                </a:solidFill>
                <a:latin typeface="+mn-lt"/>
                <a:ea typeface="ＭＳ Ｐゴシック" pitchFamily="-65" charset="-128"/>
                <a:cs typeface="Arial" charset="0"/>
              </a:rPr>
              <a:t>actions and permissions</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Initially identified during inception.  Can be added, eliminated.</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One person may fulfill multiple roles </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Consider Fred</a:t>
            </a:r>
            <a:r>
              <a:rPr lang="en-US" sz="1200" kern="1200" baseline="0" dirty="0" smtClean="0">
                <a:solidFill>
                  <a:schemeClr val="tx1"/>
                </a:solidFill>
                <a:latin typeface="+mn-lt"/>
                <a:ea typeface="ＭＳ Ｐゴシック" pitchFamily="-65" charset="-128"/>
                <a:cs typeface="Arial" charset="0"/>
              </a:rPr>
              <a:t>   [CLICK]</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Fred is in the sales department. [CLICK]</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Salesman  [CLICK]</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Super user for the sales automation team  [CLICK]</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Clerical or administrative work for the Customer Service group</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By discussing what these roles will likely do with the system, we get stories</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In talking about our template for user stories, the first clause is the Role clause.</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Roles, not to be confused with Personas, identify the ways in which the system will be used. Those ways reflect a particular type of user or member of an organization. There is nothing personal about a Role, and Roles need not be mutually exclusive. Further, a single individual (real or Persona) may act in or fill multiple roles, and may take on different Roles at different times.</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It is essential to identify the core set of Roles that are the subjects of stories.</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Additional Roles may be identified over time, and Roles may be combined or eliminated.</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So</a:t>
            </a:r>
            <a:r>
              <a:rPr lang="en-US" sz="1200" kern="1200" baseline="0" dirty="0" smtClean="0">
                <a:solidFill>
                  <a:schemeClr val="tx1"/>
                </a:solidFill>
                <a:latin typeface="+mn-lt"/>
                <a:ea typeface="ＭＳ Ｐゴシック" pitchFamily="-65" charset="-128"/>
                <a:cs typeface="Arial" charset="0"/>
              </a:rPr>
              <a:t> let’s consider our friend Fred here [CLICK].  Fred is in the Sales department.  Sometimes, [CLICK] Fred is a salesman, doing what salesmen do.</a:t>
            </a:r>
          </a:p>
          <a:p>
            <a:endParaRPr lang="en-US" sz="1200" kern="1200" baseline="0" dirty="0" smtClean="0">
              <a:solidFill>
                <a:schemeClr val="tx1"/>
              </a:solidFill>
              <a:latin typeface="+mn-lt"/>
              <a:ea typeface="ＭＳ Ｐゴシック" pitchFamily="-65" charset="-128"/>
              <a:cs typeface="Arial" charset="0"/>
            </a:endParaRPr>
          </a:p>
          <a:p>
            <a:r>
              <a:rPr lang="en-US" sz="1200" kern="1200" baseline="0" dirty="0" smtClean="0">
                <a:solidFill>
                  <a:schemeClr val="tx1"/>
                </a:solidFill>
                <a:latin typeface="+mn-lt"/>
                <a:ea typeface="ＭＳ Ｐゴシック" pitchFamily="-65" charset="-128"/>
                <a:cs typeface="Arial" charset="0"/>
              </a:rPr>
              <a:t>Sometimes, [CLICK] because of his technical expertise, Fred is the </a:t>
            </a:r>
            <a:r>
              <a:rPr lang="en-US" sz="1200" kern="1200" baseline="0" dirty="0" err="1" smtClean="0">
                <a:solidFill>
                  <a:schemeClr val="tx1"/>
                </a:solidFill>
                <a:latin typeface="+mn-lt"/>
                <a:ea typeface="ＭＳ Ｐゴシック" pitchFamily="-65" charset="-128"/>
                <a:cs typeface="Arial" charset="0"/>
              </a:rPr>
              <a:t>superuser</a:t>
            </a:r>
            <a:r>
              <a:rPr lang="en-US" sz="1200" kern="1200" baseline="0" dirty="0" smtClean="0">
                <a:solidFill>
                  <a:schemeClr val="tx1"/>
                </a:solidFill>
                <a:latin typeface="+mn-lt"/>
                <a:ea typeface="ＭＳ Ｐゴシック" pitchFamily="-65" charset="-128"/>
                <a:cs typeface="Arial" charset="0"/>
              </a:rPr>
              <a:t> for the sales automation system.</a:t>
            </a:r>
          </a:p>
          <a:p>
            <a:endParaRPr lang="en-US" sz="1200" kern="1200" baseline="0" dirty="0" smtClean="0">
              <a:solidFill>
                <a:schemeClr val="tx1"/>
              </a:solidFill>
              <a:latin typeface="+mn-lt"/>
              <a:ea typeface="ＭＳ Ｐゴシック" pitchFamily="-65" charset="-128"/>
              <a:cs typeface="Arial" charset="0"/>
            </a:endParaRPr>
          </a:p>
          <a:p>
            <a:r>
              <a:rPr lang="en-US" sz="1200" kern="1200" baseline="0" dirty="0" smtClean="0">
                <a:solidFill>
                  <a:schemeClr val="tx1"/>
                </a:solidFill>
                <a:latin typeface="+mn-lt"/>
                <a:ea typeface="ＭＳ Ｐゴシック" pitchFamily="-65" charset="-128"/>
                <a:cs typeface="Arial" charset="0"/>
              </a:rPr>
              <a:t>And sometimes, [CLICK] Fred does clerical and administrative work, like after a big trade show when he enters information about all the people that came to his company’s booth.</a:t>
            </a:r>
          </a:p>
          <a:p>
            <a:endParaRPr lang="en-US" sz="1200" kern="1200" baseline="0" dirty="0" smtClean="0">
              <a:solidFill>
                <a:schemeClr val="tx1"/>
              </a:solidFill>
              <a:latin typeface="+mn-lt"/>
              <a:ea typeface="ＭＳ Ｐゴシック" pitchFamily="-65" charset="-128"/>
              <a:cs typeface="Arial" charset="0"/>
            </a:endParaRPr>
          </a:p>
          <a:p>
            <a:r>
              <a:rPr lang="en-US" sz="1200" kern="1200" baseline="0" dirty="0" smtClean="0">
                <a:solidFill>
                  <a:schemeClr val="tx1"/>
                </a:solidFill>
                <a:latin typeface="+mn-lt"/>
                <a:ea typeface="ＭＳ Ｐゴシック" pitchFamily="-65" charset="-128"/>
                <a:cs typeface="Arial" charset="0"/>
              </a:rPr>
              <a:t>As you can see, roles are about activities and permissions, and not about people.</a:t>
            </a:r>
            <a:endParaRPr lang="en-US" sz="120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36406224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4/3/12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1591746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4/3/12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95390608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1"/>
            <a:ext cx="8412480" cy="2820590"/>
          </a:xfrm>
          <a:solidFill>
            <a:schemeClr val="bg1"/>
          </a:solidFill>
        </p:spPr>
        <p:txBody>
          <a:bodyPr/>
          <a:lstStyle>
            <a:lvl1pPr>
              <a:defRPr sz="7200"/>
            </a:lvl1pPr>
          </a:lstStyle>
          <a:p>
            <a:r>
              <a:rPr lang="en-US" smtClean="0"/>
              <a:t>Click to edit Master title style</a:t>
            </a:r>
            <a:endParaRPr lang="en-US" dirty="0"/>
          </a:p>
        </p:txBody>
      </p:sp>
    </p:spTree>
    <p:extLst>
      <p:ext uri="{BB962C8B-B14F-4D97-AF65-F5344CB8AC3E}">
        <p14:creationId xmlns:p14="http://schemas.microsoft.com/office/powerpoint/2010/main" val="1348066980"/>
      </p:ext>
    </p:extLst>
  </p:cSld>
  <p:clrMapOvr>
    <a:masterClrMapping/>
  </p:clrMapOvr>
  <p:transition xmlns:p14="http://schemas.microsoft.com/office/powerpoint/2010/main"/>
  <p:timing>
    <p:tnLst>
      <p:par>
        <p:cTn xmlns:p14="http://schemas.microsoft.com/office/powerpoint/2010/mai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Exerci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IN" dirty="0"/>
          </a:p>
        </p:txBody>
      </p:sp>
    </p:spTree>
    <p:extLst>
      <p:ext uri="{BB962C8B-B14F-4D97-AF65-F5344CB8AC3E}">
        <p14:creationId xmlns:p14="http://schemas.microsoft.com/office/powerpoint/2010/main" val="1303637621"/>
      </p:ext>
    </p:extLst>
  </p:cSld>
  <p:clrMapOvr>
    <a:masterClrMapping/>
  </p:clrMapOvr>
  <p:timing>
    <p:tnLst>
      <p:par>
        <p:cTn xmlns:p14="http://schemas.microsoft.com/office/powerpoint/2010/mai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4235"/>
          </a:xfrm>
        </p:spPr>
        <p:txBody>
          <a:bodyPr>
            <a:normAutofit/>
          </a:bodyPr>
          <a:lstStyle>
            <a:lvl1pPr>
              <a:defRPr sz="40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logo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009524"/>
            <a:ext cx="1324887" cy="556270"/>
          </a:xfrm>
          <a:prstGeom prst="rect">
            <a:avLst/>
          </a:prstGeom>
        </p:spPr>
      </p:pic>
      <p:cxnSp>
        <p:nvCxnSpPr>
          <p:cNvPr id="12" name="Straight Connector 11"/>
          <p:cNvCxnSpPr/>
          <p:nvPr/>
        </p:nvCxnSpPr>
        <p:spPr>
          <a:xfrm>
            <a:off x="457200" y="5843398"/>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71167" y="1342393"/>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25691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4/3/12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62065583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4/3/12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62102394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4/3/12</a:t>
            </a:fld>
            <a:endParaRPr lang="en-US"/>
          </a:p>
        </p:txBody>
      </p:sp>
      <p:sp>
        <p:nvSpPr>
          <p:cNvPr id="8" name="Footer Placeholder 7"/>
          <p:cNvSpPr>
            <a:spLocks noGrp="1"/>
          </p:cNvSpPr>
          <p:nvPr>
            <p:ph type="ftr" sz="quarter" idx="11"/>
          </p:nvPr>
        </p:nvSpPr>
        <p:spPr>
          <a:xfrm>
            <a:off x="5791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66602570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4/3/12</a:t>
            </a:fld>
            <a:endParaRPr lang="en-US"/>
          </a:p>
        </p:txBody>
      </p:sp>
      <p:sp>
        <p:nvSpPr>
          <p:cNvPr id="4" name="Footer Placeholder 3"/>
          <p:cNvSpPr>
            <a:spLocks noGrp="1"/>
          </p:cNvSpPr>
          <p:nvPr>
            <p:ph type="ftr" sz="quarter" idx="11"/>
          </p:nvPr>
        </p:nvSpPr>
        <p:spPr>
          <a:xfrm>
            <a:off x="5791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81306491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4/3/12</a:t>
            </a:fld>
            <a:endParaRPr lang="en-US"/>
          </a:p>
        </p:txBody>
      </p:sp>
      <p:sp>
        <p:nvSpPr>
          <p:cNvPr id="3" name="Footer Placeholder 2"/>
          <p:cNvSpPr>
            <a:spLocks noGrp="1"/>
          </p:cNvSpPr>
          <p:nvPr>
            <p:ph type="ftr" sz="quarter" idx="11"/>
          </p:nvPr>
        </p:nvSpPr>
        <p:spPr>
          <a:xfrm>
            <a:off x="5791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18084185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4/3/12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01983619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4/3/12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512696431"/>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1739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9731766"/>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Lst>
  <p:transition xmlns:p14="http://schemas.microsoft.com/office/powerpoint/2010/main" spd="slow">
    <p:fade thruBlk="1"/>
  </p:transition>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arydale"/>
          <a:ea typeface="+mj-ea"/>
          <a:cs typeface="+mj-cs"/>
        </a:defRPr>
      </a:lvl1pPr>
    </p:titleStyle>
    <p:body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0.jpeg"/></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emf"/><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45.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4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46.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7.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3.jpeg"/><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Planning </a:t>
            </a:r>
            <a:r>
              <a:rPr lang="en-US" dirty="0"/>
              <a:t>the </a:t>
            </a:r>
            <a:r>
              <a:rPr lang="en-US" dirty="0" smtClean="0"/>
              <a:t>Project</a:t>
            </a:r>
            <a:endParaRPr lang="en-US" dirty="0"/>
          </a:p>
        </p:txBody>
      </p:sp>
      <p:sp>
        <p:nvSpPr>
          <p:cNvPr id="3" name="Subtitle 2"/>
          <p:cNvSpPr>
            <a:spLocks noGrp="1"/>
          </p:cNvSpPr>
          <p:nvPr>
            <p:ph type="subTitle" idx="1"/>
          </p:nvPr>
        </p:nvSpPr>
        <p:spPr/>
        <p:txBody>
          <a:bodyPr/>
          <a:lstStyle/>
          <a:p>
            <a:r>
              <a:rPr lang="en-US" dirty="0"/>
              <a:t>A Module in Agile Fundamentals</a:t>
            </a:r>
          </a:p>
          <a:p>
            <a:endParaRPr lang="en-US" dirty="0"/>
          </a:p>
        </p:txBody>
      </p:sp>
    </p:spTree>
    <p:extLst>
      <p:ext uri="{BB962C8B-B14F-4D97-AF65-F5344CB8AC3E}">
        <p14:creationId xmlns:p14="http://schemas.microsoft.com/office/powerpoint/2010/main" val="227165032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User Story Template</a:t>
            </a:r>
            <a:endParaRPr lang="en-US" dirty="0"/>
          </a:p>
        </p:txBody>
      </p:sp>
      <p:sp>
        <p:nvSpPr>
          <p:cNvPr id="5" name="TextBox 4"/>
          <p:cNvSpPr txBox="1"/>
          <p:nvPr/>
        </p:nvSpPr>
        <p:spPr>
          <a:xfrm>
            <a:off x="457200" y="1371600"/>
            <a:ext cx="6400800" cy="646331"/>
          </a:xfrm>
          <a:prstGeom prst="rect">
            <a:avLst/>
          </a:prstGeom>
          <a:noFill/>
        </p:spPr>
        <p:txBody>
          <a:bodyPr wrap="square" rtlCol="0">
            <a:spAutoFit/>
          </a:bodyPr>
          <a:lstStyle/>
          <a:p>
            <a:pPr>
              <a:buNone/>
            </a:pPr>
            <a:r>
              <a:rPr lang="en-US" sz="3600" b="1" dirty="0" smtClean="0">
                <a:latin typeface="Calibri" pitchFamily="34" charset="0"/>
                <a:cs typeface="Calibri" pitchFamily="34" charset="0"/>
              </a:rPr>
              <a:t>Role</a:t>
            </a:r>
            <a:r>
              <a:rPr lang="en-US" sz="3600" dirty="0" smtClean="0">
                <a:latin typeface="Calibri" pitchFamily="34" charset="0"/>
                <a:cs typeface="Calibri" pitchFamily="34" charset="0"/>
              </a:rPr>
              <a:t>: As a …</a:t>
            </a:r>
            <a:endParaRPr lang="en-US" sz="3600" dirty="0">
              <a:latin typeface="Calibri" pitchFamily="34" charset="0"/>
              <a:cs typeface="Calibri" pitchFamily="34" charset="0"/>
            </a:endParaRPr>
          </a:p>
        </p:txBody>
      </p:sp>
      <p:sp>
        <p:nvSpPr>
          <p:cNvPr id="6" name="TextBox 5"/>
          <p:cNvSpPr txBox="1"/>
          <p:nvPr/>
        </p:nvSpPr>
        <p:spPr>
          <a:xfrm>
            <a:off x="457200" y="2173069"/>
            <a:ext cx="6400800" cy="646331"/>
          </a:xfrm>
          <a:prstGeom prst="rect">
            <a:avLst/>
          </a:prstGeom>
          <a:noFill/>
        </p:spPr>
        <p:txBody>
          <a:bodyPr wrap="square" rtlCol="0">
            <a:spAutoFit/>
          </a:bodyPr>
          <a:lstStyle/>
          <a:p>
            <a:pPr>
              <a:buNone/>
            </a:pPr>
            <a:r>
              <a:rPr lang="en-US" sz="3600" b="1" dirty="0" smtClean="0">
                <a:latin typeface="Calibri" pitchFamily="34" charset="0"/>
                <a:cs typeface="Calibri" pitchFamily="34" charset="0"/>
              </a:rPr>
              <a:t>Goal</a:t>
            </a:r>
            <a:r>
              <a:rPr lang="en-US" sz="3600" dirty="0" smtClean="0">
                <a:latin typeface="Calibri" pitchFamily="34" charset="0"/>
                <a:cs typeface="Calibri" pitchFamily="34" charset="0"/>
              </a:rPr>
              <a:t>: I want/need …</a:t>
            </a:r>
            <a:endParaRPr lang="en-US" sz="3600" dirty="0">
              <a:latin typeface="Calibri" pitchFamily="34" charset="0"/>
              <a:cs typeface="Calibri" pitchFamily="34" charset="0"/>
            </a:endParaRPr>
          </a:p>
        </p:txBody>
      </p:sp>
      <p:sp>
        <p:nvSpPr>
          <p:cNvPr id="7" name="TextBox 6"/>
          <p:cNvSpPr txBox="1"/>
          <p:nvPr/>
        </p:nvSpPr>
        <p:spPr>
          <a:xfrm>
            <a:off x="457200" y="2935069"/>
            <a:ext cx="6400800" cy="646331"/>
          </a:xfrm>
          <a:prstGeom prst="rect">
            <a:avLst/>
          </a:prstGeom>
          <a:noFill/>
        </p:spPr>
        <p:txBody>
          <a:bodyPr wrap="square" rtlCol="0">
            <a:spAutoFit/>
          </a:bodyPr>
          <a:lstStyle/>
          <a:p>
            <a:pPr>
              <a:buNone/>
            </a:pPr>
            <a:r>
              <a:rPr lang="en-US" sz="3600" b="1" dirty="0" smtClean="0">
                <a:latin typeface="Calibri" pitchFamily="34" charset="0"/>
                <a:cs typeface="Calibri" pitchFamily="34" charset="0"/>
              </a:rPr>
              <a:t>Value</a:t>
            </a:r>
            <a:r>
              <a:rPr lang="en-US" sz="3600" dirty="0" smtClean="0">
                <a:latin typeface="Calibri" pitchFamily="34" charset="0"/>
                <a:cs typeface="Calibri" pitchFamily="34" charset="0"/>
              </a:rPr>
              <a:t>: So that …</a:t>
            </a:r>
            <a:endParaRPr lang="en-US" sz="3600" dirty="0">
              <a:latin typeface="Calibri" pitchFamily="34" charset="0"/>
              <a:cs typeface="Calibri" pitchFamily="34" charset="0"/>
            </a:endParaRPr>
          </a:p>
        </p:txBody>
      </p:sp>
      <p:sp>
        <p:nvSpPr>
          <p:cNvPr id="8" name="TextBox 7"/>
          <p:cNvSpPr txBox="1"/>
          <p:nvPr/>
        </p:nvSpPr>
        <p:spPr>
          <a:xfrm>
            <a:off x="1458349" y="5257800"/>
            <a:ext cx="6326540" cy="707886"/>
          </a:xfrm>
          <a:prstGeom prst="rect">
            <a:avLst/>
          </a:prstGeom>
          <a:noFill/>
        </p:spPr>
        <p:txBody>
          <a:bodyPr wrap="none" rtlCol="0">
            <a:spAutoFit/>
          </a:bodyPr>
          <a:lstStyle/>
          <a:p>
            <a:pPr algn="ctr">
              <a:buNone/>
            </a:pPr>
            <a:r>
              <a:rPr lang="en-US" dirty="0" smtClean="0">
                <a:latin typeface="Calibri" pitchFamily="34" charset="0"/>
                <a:cs typeface="Calibri" pitchFamily="34" charset="0"/>
              </a:rPr>
              <a:t>From </a:t>
            </a:r>
            <a:r>
              <a:rPr lang="en-US" i="1" dirty="0" smtClean="0">
                <a:latin typeface="Calibri" pitchFamily="34" charset="0"/>
                <a:cs typeface="Calibri" pitchFamily="34" charset="0"/>
              </a:rPr>
              <a:t>User Stories Applied: For Agile Software Development</a:t>
            </a:r>
            <a:br>
              <a:rPr lang="en-US" i="1" dirty="0" smtClean="0">
                <a:latin typeface="Calibri" pitchFamily="34" charset="0"/>
                <a:cs typeface="Calibri" pitchFamily="34" charset="0"/>
              </a:rPr>
            </a:br>
            <a:r>
              <a:rPr lang="en-US" dirty="0" smtClean="0">
                <a:latin typeface="Calibri" pitchFamily="34" charset="0"/>
                <a:cs typeface="Calibri" pitchFamily="34" charset="0"/>
              </a:rPr>
              <a:t>by Mike Cohn</a:t>
            </a:r>
            <a:endParaRPr lang="en-US" dirty="0">
              <a:latin typeface="Calibri" pitchFamily="34" charset="0"/>
              <a:cs typeface="Calibri" pitchFamily="34" charset="0"/>
            </a:endParaRP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p:txBody>
          <a:bodyPr/>
          <a:lstStyle/>
          <a:p>
            <a:pPr eaLnBrk="1" hangingPunct="1">
              <a:defRPr/>
            </a:pPr>
            <a:r>
              <a:rPr lang="en-US" dirty="0"/>
              <a:t>Acceptance Criteria</a:t>
            </a:r>
          </a:p>
        </p:txBody>
      </p:sp>
      <p:sp>
        <p:nvSpPr>
          <p:cNvPr id="159750" name="Rectangle 4"/>
          <p:cNvSpPr>
            <a:spLocks/>
          </p:cNvSpPr>
          <p:nvPr/>
        </p:nvSpPr>
        <p:spPr bwMode="auto">
          <a:xfrm>
            <a:off x="1355725" y="2427288"/>
            <a:ext cx="6083300" cy="1333500"/>
          </a:xfrm>
          <a:prstGeom prst="rect">
            <a:avLst/>
          </a:prstGeom>
          <a:noFill/>
          <a:ln w="12700" cap="rnd">
            <a:noFill/>
            <a:round/>
            <a:headEnd/>
            <a:tailEnd/>
          </a:ln>
        </p:spPr>
        <p:txBody>
          <a:bodyPr lIns="38100" tIns="38100" rIns="38100" bIns="38100">
            <a:prstTxWarp prst="textNoShape">
              <a:avLst/>
            </a:prstTxWarp>
          </a:bodyPr>
          <a:lstStyle/>
          <a:p>
            <a:pPr algn="l">
              <a:spcBef>
                <a:spcPts val="1050"/>
              </a:spcBef>
              <a:buNone/>
            </a:pPr>
            <a:r>
              <a:rPr lang="en-US" sz="4400" dirty="0">
                <a:solidFill>
                  <a:schemeClr val="tx1"/>
                </a:solidFill>
                <a:latin typeface="Calibri" pitchFamily="34" charset="0"/>
                <a:ea typeface="Arial" pitchFamily="-112" charset="0"/>
                <a:cs typeface="Calibri" pitchFamily="34" charset="0"/>
                <a:sym typeface="Arial" pitchFamily="-112" charset="0"/>
              </a:rPr>
              <a:t>I’ll know this is complete when…….</a:t>
            </a:r>
          </a:p>
        </p:txBody>
      </p:sp>
    </p:spTree>
    <p:extLst>
      <p:ext uri="{BB962C8B-B14F-4D97-AF65-F5344CB8AC3E}">
        <p14:creationId xmlns:p14="http://schemas.microsoft.com/office/powerpoint/2010/main" val="20456615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a.i..jpg"/>
          <p:cNvPicPr>
            <a:picLocks noChangeAspect="1"/>
          </p:cNvPicPr>
          <p:nvPr/>
        </p:nvPicPr>
        <p:blipFill>
          <a:blip r:embed="rId3"/>
          <a:stretch>
            <a:fillRect/>
          </a:stretch>
        </p:blipFill>
        <p:spPr>
          <a:xfrm>
            <a:off x="467544" y="188640"/>
            <a:ext cx="2539066" cy="6172200"/>
          </a:xfrm>
          <a:prstGeom prst="rect">
            <a:avLst/>
          </a:prstGeom>
        </p:spPr>
      </p:pic>
      <p:pic>
        <p:nvPicPr>
          <p:cNvPr id="6" name="Picture 5" descr="1a.ii.jpg"/>
          <p:cNvPicPr>
            <a:picLocks noChangeAspect="1"/>
          </p:cNvPicPr>
          <p:nvPr/>
        </p:nvPicPr>
        <p:blipFill>
          <a:blip r:embed="rId4">
            <a:clrChange>
              <a:clrFrom>
                <a:srgbClr val="FFFFFF"/>
              </a:clrFrom>
              <a:clrTo>
                <a:srgbClr val="FFFFFF">
                  <a:alpha val="0"/>
                </a:srgbClr>
              </a:clrTo>
            </a:clrChange>
          </a:blip>
          <a:stretch>
            <a:fillRect/>
          </a:stretch>
        </p:blipFill>
        <p:spPr>
          <a:xfrm>
            <a:off x="2895600" y="1143000"/>
            <a:ext cx="1600200" cy="3923070"/>
          </a:xfrm>
          <a:prstGeom prst="rect">
            <a:avLst/>
          </a:prstGeom>
        </p:spPr>
      </p:pic>
      <p:pic>
        <p:nvPicPr>
          <p:cNvPr id="8" name="Picture 7" descr="1a.iv.jpg"/>
          <p:cNvPicPr>
            <a:picLocks noChangeAspect="1"/>
          </p:cNvPicPr>
          <p:nvPr/>
        </p:nvPicPr>
        <p:blipFill>
          <a:blip r:embed="rId5">
            <a:clrChange>
              <a:clrFrom>
                <a:srgbClr val="FFFFFF"/>
              </a:clrFrom>
              <a:clrTo>
                <a:srgbClr val="FFFFFF">
                  <a:alpha val="0"/>
                </a:srgbClr>
              </a:clrTo>
            </a:clrChange>
          </a:blip>
          <a:stretch>
            <a:fillRect/>
          </a:stretch>
        </p:blipFill>
        <p:spPr>
          <a:xfrm>
            <a:off x="5562600" y="228600"/>
            <a:ext cx="3276600" cy="3645369"/>
          </a:xfrm>
          <a:prstGeom prst="rect">
            <a:avLst/>
          </a:prstGeom>
        </p:spPr>
      </p:pic>
      <p:pic>
        <p:nvPicPr>
          <p:cNvPr id="7" name="Picture 6" descr="1a.iii.jpg"/>
          <p:cNvPicPr>
            <a:picLocks noChangeAspect="1"/>
          </p:cNvPicPr>
          <p:nvPr/>
        </p:nvPicPr>
        <p:blipFill>
          <a:blip r:embed="rId6">
            <a:clrChange>
              <a:clrFrom>
                <a:srgbClr val="FFFFFF"/>
              </a:clrFrom>
              <a:clrTo>
                <a:srgbClr val="FFFFFF">
                  <a:alpha val="0"/>
                </a:srgbClr>
              </a:clrTo>
            </a:clrChange>
          </a:blip>
          <a:stretch>
            <a:fillRect/>
          </a:stretch>
        </p:blipFill>
        <p:spPr>
          <a:xfrm>
            <a:off x="4419600" y="2743200"/>
            <a:ext cx="1832919" cy="3875314"/>
          </a:xfrm>
          <a:prstGeom prst="rect">
            <a:avLst/>
          </a:prstGeom>
        </p:spPr>
      </p:pic>
      <p:sp>
        <p:nvSpPr>
          <p:cNvPr id="2" name="Title 1"/>
          <p:cNvSpPr>
            <a:spLocks noGrp="1"/>
          </p:cNvSpPr>
          <p:nvPr>
            <p:ph type="title"/>
          </p:nvPr>
        </p:nvSpPr>
        <p:spPr/>
        <p:txBody>
          <a:bodyPr/>
          <a:lstStyle/>
          <a:p>
            <a:r>
              <a:rPr lang="en-US" dirty="0" smtClean="0"/>
              <a:t>Roles</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b.jpg"/>
          <p:cNvPicPr>
            <a:picLocks noChangeAspect="1"/>
          </p:cNvPicPr>
          <p:nvPr/>
        </p:nvPicPr>
        <p:blipFill>
          <a:blip r:embed="rId3">
            <a:clrChange>
              <a:clrFrom>
                <a:srgbClr val="FFFFFF"/>
              </a:clrFrom>
              <a:clrTo>
                <a:srgbClr val="FFFFFF">
                  <a:alpha val="0"/>
                </a:srgbClr>
              </a:clrTo>
            </a:clrChange>
          </a:blip>
          <a:stretch>
            <a:fillRect/>
          </a:stretch>
        </p:blipFill>
        <p:spPr>
          <a:xfrm>
            <a:off x="1066800" y="751656"/>
            <a:ext cx="7010400" cy="6781800"/>
          </a:xfrm>
          <a:prstGeom prst="rect">
            <a:avLst/>
          </a:prstGeom>
        </p:spPr>
      </p:pic>
      <p:sp>
        <p:nvSpPr>
          <p:cNvPr id="2" name="Title 1"/>
          <p:cNvSpPr>
            <a:spLocks noGrp="1"/>
          </p:cNvSpPr>
          <p:nvPr>
            <p:ph type="title"/>
          </p:nvPr>
        </p:nvSpPr>
        <p:spPr/>
        <p:txBody>
          <a:bodyPr/>
          <a:lstStyle/>
          <a:p>
            <a:r>
              <a:rPr lang="en-US" dirty="0" smtClean="0"/>
              <a:t>Personas</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Personas</a:t>
            </a:r>
            <a:endParaRPr lang="en-US" dirty="0"/>
          </a:p>
        </p:txBody>
      </p:sp>
      <p:grpSp>
        <p:nvGrpSpPr>
          <p:cNvPr id="14" name="Group 13"/>
          <p:cNvGrpSpPr/>
          <p:nvPr/>
        </p:nvGrpSpPr>
        <p:grpSpPr>
          <a:xfrm>
            <a:off x="1066800" y="1406843"/>
            <a:ext cx="7391400" cy="4495799"/>
            <a:chOff x="3733800" y="2133600"/>
            <a:chExt cx="5029200" cy="3886200"/>
          </a:xfrm>
        </p:grpSpPr>
        <p:sp>
          <p:nvSpPr>
            <p:cNvPr id="12" name="Rectangle 11"/>
            <p:cNvSpPr/>
            <p:nvPr/>
          </p:nvSpPr>
          <p:spPr bwMode="auto">
            <a:xfrm>
              <a:off x="3733800" y="2133600"/>
              <a:ext cx="5029200" cy="38862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0" name="TextBox 9"/>
            <p:cNvSpPr txBox="1"/>
            <p:nvPr/>
          </p:nvSpPr>
          <p:spPr>
            <a:xfrm>
              <a:off x="3962400" y="2263217"/>
              <a:ext cx="4572000" cy="3660768"/>
            </a:xfrm>
            <a:prstGeom prst="rect">
              <a:avLst/>
            </a:prstGeom>
            <a:solidFill>
              <a:schemeClr val="bg1"/>
            </a:solidFill>
            <a:ln>
              <a:solidFill>
                <a:schemeClr val="bg1">
                  <a:lumMod val="75000"/>
                </a:schemeClr>
              </a:solidFill>
            </a:ln>
          </p:spPr>
          <p:txBody>
            <a:bodyPr wrap="square" lIns="182880" tIns="91440" rIns="182880" bIns="91440" rtlCol="0">
              <a:spAutoFit/>
            </a:bodyPr>
            <a:lstStyle/>
            <a:p>
              <a:pPr marL="236538" indent="-236538"/>
              <a:r>
                <a:rPr lang="en-US" sz="2800" dirty="0" smtClean="0">
                  <a:latin typeface="Calibri" pitchFamily="34" charset="0"/>
                  <a:cs typeface="Calibri" pitchFamily="34" charset="0"/>
                </a:rPr>
                <a:t>37 Years Old</a:t>
              </a:r>
            </a:p>
            <a:p>
              <a:pPr marL="236538" indent="-236538"/>
              <a:r>
                <a:rPr lang="en-US" sz="2800" dirty="0" smtClean="0">
                  <a:latin typeface="Calibri" pitchFamily="34" charset="0"/>
                  <a:cs typeface="Calibri" pitchFamily="34" charset="0"/>
                </a:rPr>
                <a:t>Married</a:t>
              </a:r>
            </a:p>
            <a:p>
              <a:pPr marL="236538" indent="-236538"/>
              <a:r>
                <a:rPr lang="en-US" sz="2800" dirty="0" smtClean="0">
                  <a:latin typeface="Calibri" pitchFamily="34" charset="0"/>
                  <a:cs typeface="Calibri" pitchFamily="34" charset="0"/>
                </a:rPr>
                <a:t>No children</a:t>
              </a:r>
            </a:p>
            <a:p>
              <a:pPr marL="236538" indent="-236538"/>
              <a:r>
                <a:rPr lang="en-US" sz="2800" dirty="0" smtClean="0">
                  <a:latin typeface="Calibri" pitchFamily="34" charset="0"/>
                  <a:cs typeface="Calibri" pitchFamily="34" charset="0"/>
                </a:rPr>
                <a:t>Two dachshunds, both female</a:t>
              </a:r>
            </a:p>
            <a:p>
              <a:pPr marL="236538" indent="-236538"/>
              <a:r>
                <a:rPr lang="en-US" sz="2800" dirty="0" smtClean="0">
                  <a:latin typeface="Calibri" pitchFamily="34" charset="0"/>
                  <a:cs typeface="Calibri" pitchFamily="34" charset="0"/>
                </a:rPr>
                <a:t>Worked her way up from tester</a:t>
              </a:r>
            </a:p>
            <a:p>
              <a:pPr marL="236538" indent="-236538"/>
              <a:r>
                <a:rPr lang="en-US" sz="2800" dirty="0" smtClean="0">
                  <a:latin typeface="Calibri" pitchFamily="34" charset="0"/>
                  <a:cs typeface="Calibri" pitchFamily="34" charset="0"/>
                </a:rPr>
                <a:t>BS in MIS</a:t>
              </a:r>
            </a:p>
            <a:p>
              <a:pPr marL="236538" indent="-236538"/>
              <a:r>
                <a:rPr lang="en-US" sz="2800" dirty="0" smtClean="0">
                  <a:latin typeface="Calibri" pitchFamily="34" charset="0"/>
                  <a:cs typeface="Calibri" pitchFamily="34" charset="0"/>
                </a:rPr>
                <a:t>Hobbies: bicycling, musical theater</a:t>
              </a:r>
            </a:p>
            <a:p>
              <a:pPr marL="236538" indent="-236538"/>
              <a:r>
                <a:rPr lang="en-US" sz="2800" dirty="0" smtClean="0">
                  <a:latin typeface="Calibri" pitchFamily="34" charset="0"/>
                  <a:cs typeface="Calibri" pitchFamily="34" charset="0"/>
                </a:rPr>
                <a:t>Subscribes to Quality Software Magazine</a:t>
              </a:r>
            </a:p>
          </p:txBody>
        </p:sp>
      </p:grpSp>
      <p:sp>
        <p:nvSpPr>
          <p:cNvPr id="11" name="TextBox 10"/>
          <p:cNvSpPr txBox="1"/>
          <p:nvPr/>
        </p:nvSpPr>
        <p:spPr>
          <a:xfrm>
            <a:off x="1066800" y="914400"/>
            <a:ext cx="7391400" cy="492443"/>
          </a:xfrm>
          <a:prstGeom prst="rect">
            <a:avLst/>
          </a:prstGeom>
          <a:ln w="22225" cap="flat" cmpd="sng" algn="ctr">
            <a:solidFill>
              <a:schemeClr val="tx2"/>
            </a:solidFill>
            <a:prstDash val="solid"/>
            <a:roun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square" tIns="91440" bIns="91440" rtlCol="0">
            <a:spAutoFit/>
          </a:bodyPr>
          <a:lstStyle/>
          <a:p>
            <a:pPr algn="ctr">
              <a:buNone/>
            </a:pPr>
            <a:r>
              <a:rPr lang="en-US" dirty="0" smtClean="0"/>
              <a:t>Jane, the QA Manager</a:t>
            </a:r>
            <a:endParaRPr lang="en-US" dirty="0"/>
          </a:p>
        </p:txBody>
      </p:sp>
      <p:pic>
        <p:nvPicPr>
          <p:cNvPr id="13" name="Picture 12" descr="353164703_4eb1d632ce.jpg"/>
          <p:cNvPicPr>
            <a:picLocks noChangeAspect="1"/>
          </p:cNvPicPr>
          <p:nvPr/>
        </p:nvPicPr>
        <p:blipFill>
          <a:blip r:embed="rId3"/>
          <a:stretch>
            <a:fillRect/>
          </a:stretch>
        </p:blipFill>
        <p:spPr>
          <a:xfrm>
            <a:off x="6137910" y="1864043"/>
            <a:ext cx="1863090" cy="1905000"/>
          </a:xfrm>
          <a:prstGeom prst="rect">
            <a:avLst/>
          </a:prstGeom>
          <a:ln>
            <a:noFill/>
          </a:ln>
          <a:effectLst>
            <a:softEdge rad="112500"/>
          </a:effectLst>
        </p:spPr>
      </p:pic>
      <p:sp>
        <p:nvSpPr>
          <p:cNvPr id="15" name="TextBox 14"/>
          <p:cNvSpPr txBox="1"/>
          <p:nvPr/>
        </p:nvSpPr>
        <p:spPr>
          <a:xfrm>
            <a:off x="511758" y="6019800"/>
            <a:ext cx="8481809" cy="338554"/>
          </a:xfrm>
          <a:prstGeom prst="rect">
            <a:avLst/>
          </a:prstGeom>
          <a:noFill/>
        </p:spPr>
        <p:txBody>
          <a:bodyPr wrap="none" rtlCol="0">
            <a:spAutoFit/>
          </a:bodyPr>
          <a:lstStyle/>
          <a:p>
            <a:pPr algn="ctr">
              <a:buNone/>
            </a:pPr>
            <a:r>
              <a:rPr lang="en-US" sz="1600" i="1" dirty="0" smtClean="0">
                <a:solidFill>
                  <a:srgbClr val="3C8C93"/>
                </a:solidFill>
              </a:rPr>
              <a:t>Photo from </a:t>
            </a:r>
            <a:r>
              <a:rPr lang="en-US" sz="1600" i="1" dirty="0" err="1" smtClean="0">
                <a:solidFill>
                  <a:srgbClr val="3C8C93"/>
                </a:solidFill>
              </a:rPr>
              <a:t>JesperM</a:t>
            </a:r>
            <a:r>
              <a:rPr lang="en-US" sz="1600" i="1" dirty="0" smtClean="0">
                <a:solidFill>
                  <a:srgbClr val="3C8C93"/>
                </a:solidFill>
              </a:rPr>
              <a:t> on </a:t>
            </a:r>
            <a:r>
              <a:rPr lang="en-US" sz="1600" i="1" dirty="0" err="1" smtClean="0">
                <a:solidFill>
                  <a:srgbClr val="3C8C93"/>
                </a:solidFill>
              </a:rPr>
              <a:t>Flickr</a:t>
            </a:r>
            <a:r>
              <a:rPr lang="en-US" sz="1600" i="1" dirty="0" smtClean="0">
                <a:solidFill>
                  <a:srgbClr val="3C8C93"/>
                </a:solidFill>
              </a:rPr>
              <a:t> @ http://www.flickr.com/photos/51344793@N00/353164703/</a:t>
            </a:r>
            <a:endParaRPr lang="en-US" sz="1600" i="1" dirty="0">
              <a:solidFill>
                <a:srgbClr val="3C8C93"/>
              </a:solidFill>
            </a:endParaRP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Why Roles AND Personas?</a:t>
            </a:r>
            <a:endParaRPr lang="en-US" dirty="0">
              <a:latin typeface="Calibri" pitchFamily="34" charset="0"/>
              <a:cs typeface="Calibri" pitchFamily="34" charset="0"/>
            </a:endParaRPr>
          </a:p>
        </p:txBody>
      </p:sp>
      <p:sp>
        <p:nvSpPr>
          <p:cNvPr id="4" name="Content Placeholder 3"/>
          <p:cNvSpPr>
            <a:spLocks noGrp="1"/>
          </p:cNvSpPr>
          <p:nvPr>
            <p:ph idx="4294967295"/>
          </p:nvPr>
        </p:nvSpPr>
        <p:spPr>
          <a:xfrm>
            <a:off x="0" y="2006600"/>
            <a:ext cx="3505200" cy="990600"/>
          </a:xfrm>
        </p:spPr>
        <p:txBody>
          <a:bodyPr>
            <a:normAutofit lnSpcReduction="10000"/>
          </a:bodyPr>
          <a:lstStyle/>
          <a:p>
            <a:pPr marL="0" indent="0" algn="r">
              <a:buNone/>
            </a:pPr>
            <a:r>
              <a:rPr lang="en-US" dirty="0" smtClean="0">
                <a:latin typeface="Calibri" pitchFamily="34" charset="0"/>
                <a:cs typeface="Calibri" pitchFamily="34" charset="0"/>
              </a:rPr>
              <a:t>Activities &amp; Permissions</a:t>
            </a:r>
          </a:p>
          <a:p>
            <a:pPr marL="0" indent="0" algn="r">
              <a:buNone/>
            </a:pPr>
            <a:endParaRPr lang="en-US" dirty="0">
              <a:latin typeface="Calibri" pitchFamily="34" charset="0"/>
              <a:cs typeface="Calibri" pitchFamily="34" charset="0"/>
            </a:endParaRPr>
          </a:p>
        </p:txBody>
      </p:sp>
      <p:sp>
        <p:nvSpPr>
          <p:cNvPr id="5" name="TextBox 4"/>
          <p:cNvSpPr txBox="1"/>
          <p:nvPr/>
        </p:nvSpPr>
        <p:spPr>
          <a:xfrm>
            <a:off x="2851244" y="1143000"/>
            <a:ext cx="913647" cy="584775"/>
          </a:xfrm>
          <a:prstGeom prst="rect">
            <a:avLst/>
          </a:prstGeom>
          <a:noFill/>
          <a:effectLst>
            <a:outerShdw blurRad="50800" dist="38100" dir="2700000">
              <a:srgbClr val="000000">
                <a:alpha val="43000"/>
              </a:srgbClr>
            </a:outerShdw>
          </a:effectLst>
        </p:spPr>
        <p:txBody>
          <a:bodyPr wrap="none" rtlCol="0">
            <a:spAutoFit/>
          </a:bodyPr>
          <a:lstStyle/>
          <a:p>
            <a:pPr algn="r">
              <a:buNone/>
            </a:pPr>
            <a:r>
              <a:rPr lang="en-US" sz="3200" dirty="0" smtClean="0">
                <a:solidFill>
                  <a:srgbClr val="008000"/>
                </a:solidFill>
                <a:latin typeface="Calibri" pitchFamily="34" charset="0"/>
                <a:cs typeface="Calibri" pitchFamily="34" charset="0"/>
              </a:rPr>
              <a:t>Role</a:t>
            </a:r>
            <a:endParaRPr lang="en-US" sz="3200" dirty="0">
              <a:solidFill>
                <a:srgbClr val="008000"/>
              </a:solidFill>
              <a:latin typeface="Calibri" pitchFamily="34" charset="0"/>
              <a:cs typeface="Calibri" pitchFamily="34" charset="0"/>
            </a:endParaRPr>
          </a:p>
        </p:txBody>
      </p:sp>
      <p:sp>
        <p:nvSpPr>
          <p:cNvPr id="6" name="TextBox 5"/>
          <p:cNvSpPr txBox="1"/>
          <p:nvPr/>
        </p:nvSpPr>
        <p:spPr>
          <a:xfrm>
            <a:off x="4953000" y="1143000"/>
            <a:ext cx="1517595" cy="584775"/>
          </a:xfrm>
          <a:prstGeom prst="rect">
            <a:avLst/>
          </a:prstGeom>
          <a:noFill/>
          <a:effectLst>
            <a:outerShdw blurRad="50800" dist="38100" dir="2700000">
              <a:srgbClr val="000000">
                <a:alpha val="43000"/>
              </a:srgbClr>
            </a:outerShdw>
          </a:effectLst>
        </p:spPr>
        <p:txBody>
          <a:bodyPr wrap="none" rtlCol="0">
            <a:spAutoFit/>
          </a:bodyPr>
          <a:lstStyle/>
          <a:p>
            <a:pPr>
              <a:buNone/>
            </a:pPr>
            <a:r>
              <a:rPr lang="en-US" sz="3200" dirty="0" smtClean="0">
                <a:solidFill>
                  <a:srgbClr val="008000"/>
                </a:solidFill>
                <a:latin typeface="Calibri" pitchFamily="34" charset="0"/>
                <a:cs typeface="Calibri" pitchFamily="34" charset="0"/>
              </a:rPr>
              <a:t>Persona</a:t>
            </a:r>
            <a:endParaRPr lang="en-US" sz="3200" dirty="0">
              <a:solidFill>
                <a:srgbClr val="008000"/>
              </a:solidFill>
              <a:latin typeface="Calibri" pitchFamily="34" charset="0"/>
              <a:cs typeface="Calibri" pitchFamily="34" charset="0"/>
            </a:endParaRPr>
          </a:p>
        </p:txBody>
      </p:sp>
      <p:sp>
        <p:nvSpPr>
          <p:cNvPr id="7" name="Content Placeholder 3"/>
          <p:cNvSpPr txBox="1">
            <a:spLocks/>
          </p:cNvSpPr>
          <p:nvPr/>
        </p:nvSpPr>
        <p:spPr bwMode="auto">
          <a:xfrm>
            <a:off x="4953000" y="1752600"/>
            <a:ext cx="3873500" cy="990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R="0" lvl="0" algn="l" defTabSz="914400" rtl="0" eaLnBrk="1" fontAlgn="base" latinLnBrk="0" hangingPunct="1">
              <a:lnSpc>
                <a:spcPct val="100000"/>
              </a:lnSpc>
              <a:spcBef>
                <a:spcPts val="700"/>
              </a:spcBef>
              <a:spcAft>
                <a:spcPct val="0"/>
              </a:spcAft>
              <a:buClr>
                <a:srgbClr val="00309D"/>
              </a:buClr>
              <a:buSzPct val="150000"/>
              <a:buNone/>
              <a:tabLst/>
              <a:defRPr/>
            </a:pPr>
            <a:r>
              <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rPr>
              <a:t>Characteristics</a:t>
            </a:r>
            <a:r>
              <a:rPr kumimoji="0" lang="en-US" sz="2800" b="0" i="0" u="none" strike="noStrike" kern="0" cap="none" spc="0" normalizeH="0" noProof="0" dirty="0" smtClean="0">
                <a:ln>
                  <a:noFill/>
                </a:ln>
                <a:solidFill>
                  <a:srgbClr val="292929"/>
                </a:solidFill>
                <a:effectLst/>
                <a:uLnTx/>
                <a:uFillTx/>
                <a:latin typeface="Calibri" pitchFamily="34" charset="0"/>
                <a:ea typeface="+mn-ea"/>
                <a:cs typeface="Calibri" pitchFamily="34" charset="0"/>
                <a:sym typeface="Arial" pitchFamily="-112" charset="0"/>
              </a:rPr>
              <a:t> &amp; Behaviors</a:t>
            </a:r>
            <a:endPar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endParaRPr>
          </a:p>
          <a:p>
            <a:pPr marR="0" lvl="0" algn="l" defTabSz="914400" rtl="0" eaLnBrk="1" fontAlgn="base" latinLnBrk="0" hangingPunct="1">
              <a:lnSpc>
                <a:spcPct val="100000"/>
              </a:lnSpc>
              <a:spcBef>
                <a:spcPts val="700"/>
              </a:spcBef>
              <a:spcAft>
                <a:spcPct val="0"/>
              </a:spcAft>
              <a:buClr>
                <a:srgbClr val="00309D"/>
              </a:buClr>
              <a:buSzPct val="150000"/>
              <a:buNone/>
              <a:tabLst/>
              <a:defRPr/>
            </a:pPr>
            <a:endParaRPr kumimoji="0" lang="en-US" sz="2800" b="0" i="0" u="none" strike="noStrike" kern="0" cap="none" spc="0" normalizeH="0" baseline="0" noProof="0" dirty="0">
              <a:ln>
                <a:noFill/>
              </a:ln>
              <a:solidFill>
                <a:srgbClr val="292929"/>
              </a:solidFill>
              <a:effectLst/>
              <a:uLnTx/>
              <a:uFillTx/>
              <a:latin typeface="Calibri" pitchFamily="34" charset="0"/>
              <a:ea typeface="+mn-ea"/>
              <a:cs typeface="Calibri" pitchFamily="34" charset="0"/>
              <a:sym typeface="Arial" pitchFamily="-112" charset="0"/>
            </a:endParaRPr>
          </a:p>
        </p:txBody>
      </p:sp>
      <p:sp>
        <p:nvSpPr>
          <p:cNvPr id="8" name="Content Placeholder 3"/>
          <p:cNvSpPr txBox="1">
            <a:spLocks/>
          </p:cNvSpPr>
          <p:nvPr/>
        </p:nvSpPr>
        <p:spPr bwMode="auto">
          <a:xfrm>
            <a:off x="304800" y="2895600"/>
            <a:ext cx="3505200" cy="609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R="0" lvl="0" algn="r" defTabSz="914400" rtl="0" eaLnBrk="1" fontAlgn="base" latinLnBrk="0" hangingPunct="1">
              <a:lnSpc>
                <a:spcPct val="100000"/>
              </a:lnSpc>
              <a:spcBef>
                <a:spcPts val="700"/>
              </a:spcBef>
              <a:spcAft>
                <a:spcPct val="0"/>
              </a:spcAft>
              <a:buClr>
                <a:srgbClr val="00309D"/>
              </a:buClr>
              <a:buSzPct val="150000"/>
              <a:buNone/>
              <a:tabLst/>
              <a:defRPr/>
            </a:pPr>
            <a:r>
              <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rPr>
              <a:t>Drives story value</a:t>
            </a:r>
          </a:p>
          <a:p>
            <a:pPr marR="0" lvl="0" algn="r" defTabSz="914400" rtl="0" eaLnBrk="1" fontAlgn="base" latinLnBrk="0" hangingPunct="1">
              <a:lnSpc>
                <a:spcPct val="100000"/>
              </a:lnSpc>
              <a:spcBef>
                <a:spcPts val="700"/>
              </a:spcBef>
              <a:spcAft>
                <a:spcPct val="0"/>
              </a:spcAft>
              <a:buClr>
                <a:srgbClr val="00309D"/>
              </a:buClr>
              <a:buSzPct val="150000"/>
              <a:buNone/>
              <a:tabLst/>
              <a:defRPr/>
            </a:pPr>
            <a:endParaRPr kumimoji="0" lang="en-US" sz="2800" b="0" i="0" u="none" strike="noStrike" kern="0" cap="none" spc="0" normalizeH="0" baseline="0" noProof="0" dirty="0">
              <a:ln>
                <a:noFill/>
              </a:ln>
              <a:solidFill>
                <a:srgbClr val="292929"/>
              </a:solidFill>
              <a:effectLst/>
              <a:uLnTx/>
              <a:uFillTx/>
              <a:latin typeface="Calibri" pitchFamily="34" charset="0"/>
              <a:ea typeface="+mn-ea"/>
              <a:cs typeface="Calibri" pitchFamily="34" charset="0"/>
              <a:sym typeface="Arial" pitchFamily="-112" charset="0"/>
            </a:endParaRPr>
          </a:p>
        </p:txBody>
      </p:sp>
      <p:sp>
        <p:nvSpPr>
          <p:cNvPr id="9" name="Content Placeholder 3"/>
          <p:cNvSpPr txBox="1">
            <a:spLocks/>
          </p:cNvSpPr>
          <p:nvPr/>
        </p:nvSpPr>
        <p:spPr bwMode="auto">
          <a:xfrm>
            <a:off x="5004048" y="2924944"/>
            <a:ext cx="3873500" cy="609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R="0" lvl="0" algn="l" defTabSz="914400" rtl="0" eaLnBrk="1" fontAlgn="base" latinLnBrk="0" hangingPunct="1">
              <a:lnSpc>
                <a:spcPct val="100000"/>
              </a:lnSpc>
              <a:spcBef>
                <a:spcPts val="700"/>
              </a:spcBef>
              <a:spcAft>
                <a:spcPct val="0"/>
              </a:spcAft>
              <a:buClr>
                <a:srgbClr val="00309D"/>
              </a:buClr>
              <a:buSzPct val="150000"/>
              <a:buNone/>
              <a:tabLst/>
              <a:defRPr/>
            </a:pPr>
            <a:r>
              <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rPr>
              <a:t>Drives scenarios</a:t>
            </a:r>
          </a:p>
          <a:p>
            <a:pPr marR="0" lvl="0" algn="l" defTabSz="914400" rtl="0" eaLnBrk="1" fontAlgn="base" latinLnBrk="0" hangingPunct="1">
              <a:lnSpc>
                <a:spcPct val="100000"/>
              </a:lnSpc>
              <a:spcBef>
                <a:spcPts val="700"/>
              </a:spcBef>
              <a:spcAft>
                <a:spcPct val="0"/>
              </a:spcAft>
              <a:buClr>
                <a:srgbClr val="00309D"/>
              </a:buClr>
              <a:buSzPct val="150000"/>
              <a:buNone/>
              <a:tabLst/>
              <a:defRPr/>
            </a:pPr>
            <a:endParaRPr kumimoji="0" lang="en-US" sz="2800" b="0" i="0" u="none" strike="noStrike" kern="0" cap="none" spc="0" normalizeH="0" baseline="0" noProof="0" dirty="0">
              <a:ln>
                <a:noFill/>
              </a:ln>
              <a:solidFill>
                <a:srgbClr val="292929"/>
              </a:solidFill>
              <a:effectLst/>
              <a:uLnTx/>
              <a:uFillTx/>
              <a:latin typeface="Calibri" pitchFamily="34" charset="0"/>
              <a:ea typeface="+mn-ea"/>
              <a:cs typeface="Calibri" pitchFamily="34" charset="0"/>
              <a:sym typeface="Arial" pitchFamily="-112" charset="0"/>
            </a:endParaRPr>
          </a:p>
        </p:txBody>
      </p:sp>
      <p:sp>
        <p:nvSpPr>
          <p:cNvPr id="10" name="Content Placeholder 3"/>
          <p:cNvSpPr txBox="1">
            <a:spLocks/>
          </p:cNvSpPr>
          <p:nvPr/>
        </p:nvSpPr>
        <p:spPr bwMode="auto">
          <a:xfrm>
            <a:off x="304800" y="3810000"/>
            <a:ext cx="3505200" cy="609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R="0" lvl="0" algn="r" defTabSz="914400" rtl="0" eaLnBrk="1" fontAlgn="base" latinLnBrk="0" hangingPunct="1">
              <a:lnSpc>
                <a:spcPct val="100000"/>
              </a:lnSpc>
              <a:spcBef>
                <a:spcPts val="700"/>
              </a:spcBef>
              <a:spcAft>
                <a:spcPct val="0"/>
              </a:spcAft>
              <a:buClr>
                <a:srgbClr val="00309D"/>
              </a:buClr>
              <a:buSzPct val="150000"/>
              <a:buNone/>
              <a:tabLst/>
              <a:defRPr/>
            </a:pPr>
            <a:r>
              <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rPr>
              <a:t>Is impersonal</a:t>
            </a:r>
          </a:p>
          <a:p>
            <a:pPr marR="0" lvl="0" algn="r" defTabSz="914400" rtl="0" eaLnBrk="1" fontAlgn="base" latinLnBrk="0" hangingPunct="1">
              <a:lnSpc>
                <a:spcPct val="100000"/>
              </a:lnSpc>
              <a:spcBef>
                <a:spcPts val="700"/>
              </a:spcBef>
              <a:spcAft>
                <a:spcPct val="0"/>
              </a:spcAft>
              <a:buClr>
                <a:srgbClr val="00309D"/>
              </a:buClr>
              <a:buSzPct val="150000"/>
              <a:buNone/>
              <a:tabLst/>
              <a:defRPr/>
            </a:pPr>
            <a:endParaRPr kumimoji="0" lang="en-US" sz="2800" b="0" i="0" u="none" strike="noStrike" kern="0" cap="none" spc="0" normalizeH="0" baseline="0" noProof="0" dirty="0">
              <a:ln>
                <a:noFill/>
              </a:ln>
              <a:solidFill>
                <a:srgbClr val="292929"/>
              </a:solidFill>
              <a:effectLst/>
              <a:uLnTx/>
              <a:uFillTx/>
              <a:latin typeface="Calibri" pitchFamily="34" charset="0"/>
              <a:ea typeface="+mn-ea"/>
              <a:cs typeface="Calibri" pitchFamily="34" charset="0"/>
              <a:sym typeface="Arial" pitchFamily="-112" charset="0"/>
            </a:endParaRPr>
          </a:p>
        </p:txBody>
      </p:sp>
      <p:sp>
        <p:nvSpPr>
          <p:cNvPr id="11" name="Content Placeholder 3"/>
          <p:cNvSpPr txBox="1">
            <a:spLocks/>
          </p:cNvSpPr>
          <p:nvPr/>
        </p:nvSpPr>
        <p:spPr bwMode="auto">
          <a:xfrm>
            <a:off x="5018980" y="3810000"/>
            <a:ext cx="3873500" cy="609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R="0" lvl="0" algn="l" defTabSz="914400" rtl="0" eaLnBrk="1" fontAlgn="base" latinLnBrk="0" hangingPunct="1">
              <a:lnSpc>
                <a:spcPct val="100000"/>
              </a:lnSpc>
              <a:spcBef>
                <a:spcPts val="700"/>
              </a:spcBef>
              <a:spcAft>
                <a:spcPct val="0"/>
              </a:spcAft>
              <a:buClr>
                <a:srgbClr val="00309D"/>
              </a:buClr>
              <a:buSzPct val="150000"/>
              <a:buNone/>
              <a:tabLst/>
              <a:defRPr/>
            </a:pPr>
            <a:r>
              <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rPr>
              <a:t>Is personal and “real”</a:t>
            </a:r>
          </a:p>
          <a:p>
            <a:pPr marR="0" lvl="0" algn="l" defTabSz="914400" rtl="0" eaLnBrk="1" fontAlgn="base" latinLnBrk="0" hangingPunct="1">
              <a:lnSpc>
                <a:spcPct val="100000"/>
              </a:lnSpc>
              <a:spcBef>
                <a:spcPts val="700"/>
              </a:spcBef>
              <a:spcAft>
                <a:spcPct val="0"/>
              </a:spcAft>
              <a:buClr>
                <a:srgbClr val="00309D"/>
              </a:buClr>
              <a:buSzPct val="150000"/>
              <a:buNone/>
              <a:tabLst/>
              <a:defRPr/>
            </a:pPr>
            <a:endParaRPr kumimoji="0" lang="en-US" sz="2800" b="0" i="0" u="none" strike="noStrike" kern="0" cap="none" spc="0" normalizeH="0" baseline="0" noProof="0" dirty="0">
              <a:ln>
                <a:noFill/>
              </a:ln>
              <a:solidFill>
                <a:srgbClr val="292929"/>
              </a:solidFill>
              <a:effectLst/>
              <a:uLnTx/>
              <a:uFillTx/>
              <a:latin typeface="Calibri" pitchFamily="34" charset="0"/>
              <a:ea typeface="+mn-ea"/>
              <a:cs typeface="Calibri" pitchFamily="34" charset="0"/>
              <a:sym typeface="Arial" pitchFamily="-112" charset="0"/>
            </a:endParaRPr>
          </a:p>
        </p:txBody>
      </p:sp>
      <p:sp>
        <p:nvSpPr>
          <p:cNvPr id="12" name="Content Placeholder 3"/>
          <p:cNvSpPr txBox="1">
            <a:spLocks/>
          </p:cNvSpPr>
          <p:nvPr/>
        </p:nvSpPr>
        <p:spPr bwMode="auto">
          <a:xfrm>
            <a:off x="304800" y="4495800"/>
            <a:ext cx="3505200" cy="10668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R="0" lvl="0" algn="r" defTabSz="914400" rtl="0" eaLnBrk="1" fontAlgn="base" latinLnBrk="0" hangingPunct="1">
              <a:lnSpc>
                <a:spcPct val="100000"/>
              </a:lnSpc>
              <a:spcBef>
                <a:spcPts val="700"/>
              </a:spcBef>
              <a:spcAft>
                <a:spcPct val="0"/>
              </a:spcAft>
              <a:buClr>
                <a:srgbClr val="00309D"/>
              </a:buClr>
              <a:buSzPct val="150000"/>
              <a:buNone/>
              <a:tabLst/>
              <a:defRPr/>
            </a:pPr>
            <a:r>
              <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rPr>
              <a:t>May</a:t>
            </a:r>
            <a:r>
              <a:rPr kumimoji="0" lang="en-US" sz="2800" b="0" i="0" u="none" strike="noStrike" kern="0" cap="none" spc="0" normalizeH="0" noProof="0" dirty="0" smtClean="0">
                <a:ln>
                  <a:noFill/>
                </a:ln>
                <a:solidFill>
                  <a:srgbClr val="292929"/>
                </a:solidFill>
                <a:effectLst/>
                <a:uLnTx/>
                <a:uFillTx/>
                <a:latin typeface="Calibri" pitchFamily="34" charset="0"/>
                <a:ea typeface="+mn-ea"/>
                <a:cs typeface="Calibri" pitchFamily="34" charset="0"/>
                <a:sym typeface="Arial" pitchFamily="-112" charset="0"/>
              </a:rPr>
              <a:t> be individual or collective</a:t>
            </a:r>
            <a:endPar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endParaRPr>
          </a:p>
          <a:p>
            <a:pPr marR="0" lvl="0" algn="r" defTabSz="914400" rtl="0" eaLnBrk="1" fontAlgn="base" latinLnBrk="0" hangingPunct="1">
              <a:lnSpc>
                <a:spcPct val="100000"/>
              </a:lnSpc>
              <a:spcBef>
                <a:spcPts val="700"/>
              </a:spcBef>
              <a:spcAft>
                <a:spcPct val="0"/>
              </a:spcAft>
              <a:buClr>
                <a:srgbClr val="00309D"/>
              </a:buClr>
              <a:buSzPct val="150000"/>
              <a:buNone/>
              <a:tabLst/>
              <a:defRPr/>
            </a:pPr>
            <a:endParaRPr kumimoji="0" lang="en-US" sz="2800" b="0" i="0" u="none" strike="noStrike" kern="0" cap="none" spc="0" normalizeH="0" baseline="0" noProof="0" dirty="0">
              <a:ln>
                <a:noFill/>
              </a:ln>
              <a:solidFill>
                <a:srgbClr val="292929"/>
              </a:solidFill>
              <a:effectLst/>
              <a:uLnTx/>
              <a:uFillTx/>
              <a:latin typeface="Calibri" pitchFamily="34" charset="0"/>
              <a:ea typeface="+mn-ea"/>
              <a:cs typeface="Calibri" pitchFamily="34" charset="0"/>
              <a:sym typeface="Arial" pitchFamily="-112" charset="0"/>
            </a:endParaRPr>
          </a:p>
        </p:txBody>
      </p:sp>
      <p:sp>
        <p:nvSpPr>
          <p:cNvPr id="13" name="Content Placeholder 3"/>
          <p:cNvSpPr txBox="1">
            <a:spLocks/>
          </p:cNvSpPr>
          <p:nvPr/>
        </p:nvSpPr>
        <p:spPr bwMode="auto">
          <a:xfrm>
            <a:off x="5018980" y="4724400"/>
            <a:ext cx="3873500" cy="609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R="0" lvl="0" algn="l" defTabSz="914400" rtl="0" eaLnBrk="1" fontAlgn="base" latinLnBrk="0" hangingPunct="1">
              <a:lnSpc>
                <a:spcPct val="100000"/>
              </a:lnSpc>
              <a:spcBef>
                <a:spcPts val="700"/>
              </a:spcBef>
              <a:spcAft>
                <a:spcPct val="0"/>
              </a:spcAft>
              <a:buClr>
                <a:srgbClr val="00309D"/>
              </a:buClr>
              <a:buSzPct val="150000"/>
              <a:buNone/>
              <a:tabLst/>
              <a:defRPr/>
            </a:pPr>
            <a:r>
              <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rPr>
              <a:t>Is individual</a:t>
            </a:r>
          </a:p>
          <a:p>
            <a:pPr marR="0" lvl="0" algn="l" defTabSz="914400" rtl="0" eaLnBrk="1" fontAlgn="base" latinLnBrk="0" hangingPunct="1">
              <a:lnSpc>
                <a:spcPct val="100000"/>
              </a:lnSpc>
              <a:spcBef>
                <a:spcPts val="700"/>
              </a:spcBef>
              <a:spcAft>
                <a:spcPct val="0"/>
              </a:spcAft>
              <a:buClr>
                <a:srgbClr val="00309D"/>
              </a:buClr>
              <a:buSzPct val="150000"/>
              <a:buNone/>
              <a:tabLst/>
              <a:defRPr/>
            </a:pPr>
            <a:endParaRPr kumimoji="0" lang="en-US" sz="2800" b="0" i="0" u="none" strike="noStrike" kern="0" cap="none" spc="0" normalizeH="0" baseline="0" noProof="0" dirty="0">
              <a:ln>
                <a:noFill/>
              </a:ln>
              <a:solidFill>
                <a:srgbClr val="292929"/>
              </a:solidFill>
              <a:effectLst/>
              <a:uLnTx/>
              <a:uFillTx/>
              <a:latin typeface="Calibri" pitchFamily="34" charset="0"/>
              <a:ea typeface="+mn-ea"/>
              <a:cs typeface="Calibri" pitchFamily="34" charset="0"/>
              <a:sym typeface="Arial" pitchFamily="-112" charset="0"/>
            </a:endParaRPr>
          </a:p>
        </p:txBody>
      </p:sp>
      <p:sp>
        <p:nvSpPr>
          <p:cNvPr id="15" name="Left-Right Arrow 14"/>
          <p:cNvSpPr/>
          <p:nvPr/>
        </p:nvSpPr>
        <p:spPr bwMode="auto">
          <a:xfrm>
            <a:off x="3810000" y="1943100"/>
            <a:ext cx="1143000" cy="609600"/>
          </a:xfrm>
          <a:prstGeom prst="leftRightArrow">
            <a:avLst/>
          </a:prstGeom>
          <a:gradFill flip="none" rotWithShape="1">
            <a:gsLst>
              <a:gs pos="0">
                <a:schemeClr val="accent1"/>
              </a:gs>
              <a:gs pos="100000">
                <a:schemeClr val="accent2">
                  <a:lumMod val="40000"/>
                  <a:lumOff val="60000"/>
                </a:schemeClr>
              </a:gs>
            </a:gsLst>
            <a:path path="circle">
              <a:fillToRect l="50000" t="50000" r="50000" b="50000"/>
            </a:path>
            <a:tileRect/>
          </a:gradFill>
          <a:ln w="25400" cap="flat" cmpd="sng" algn="ctr">
            <a:solidFill>
              <a:srgbClr val="3D668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000" b="0" i="0" u="none" strike="noStrike" cap="none" normalizeH="0" baseline="0">
              <a:ln>
                <a:noFill/>
              </a:ln>
              <a:solidFill>
                <a:srgbClr val="000000"/>
              </a:solidFill>
              <a:effectLst/>
              <a:latin typeface="Calibri" pitchFamily="34" charset="0"/>
              <a:ea typeface="ヒラギノ角ゴ ProN W3" pitchFamily="-112" charset="-128"/>
              <a:cs typeface="Calibri" pitchFamily="34" charset="0"/>
              <a:sym typeface="Gill Sans" pitchFamily="-112" charset="0"/>
            </a:endParaRPr>
          </a:p>
        </p:txBody>
      </p:sp>
      <p:sp>
        <p:nvSpPr>
          <p:cNvPr id="16" name="Left-Right Arrow 15"/>
          <p:cNvSpPr/>
          <p:nvPr/>
        </p:nvSpPr>
        <p:spPr bwMode="auto">
          <a:xfrm>
            <a:off x="3810000" y="2895600"/>
            <a:ext cx="1143000" cy="609600"/>
          </a:xfrm>
          <a:prstGeom prst="leftRightArrow">
            <a:avLst/>
          </a:prstGeom>
          <a:gradFill flip="none" rotWithShape="1">
            <a:gsLst>
              <a:gs pos="0">
                <a:schemeClr val="accent1"/>
              </a:gs>
              <a:gs pos="100000">
                <a:schemeClr val="accent2">
                  <a:lumMod val="40000"/>
                  <a:lumOff val="60000"/>
                </a:schemeClr>
              </a:gs>
            </a:gsLst>
            <a:path path="circle">
              <a:fillToRect l="50000" t="50000" r="50000" b="50000"/>
            </a:path>
            <a:tileRect/>
          </a:gradFill>
          <a:ln w="25400" cap="flat" cmpd="sng" algn="ctr">
            <a:solidFill>
              <a:srgbClr val="3D668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000" b="0" i="0" u="none" strike="noStrike" cap="none" normalizeH="0" baseline="0">
              <a:ln>
                <a:noFill/>
              </a:ln>
              <a:solidFill>
                <a:srgbClr val="000000"/>
              </a:solidFill>
              <a:effectLst/>
              <a:latin typeface="Calibri" pitchFamily="34" charset="0"/>
              <a:ea typeface="ヒラギノ角ゴ ProN W3" pitchFamily="-112" charset="-128"/>
              <a:cs typeface="Calibri" pitchFamily="34" charset="0"/>
              <a:sym typeface="Gill Sans" pitchFamily="-112" charset="0"/>
            </a:endParaRPr>
          </a:p>
        </p:txBody>
      </p:sp>
      <p:sp>
        <p:nvSpPr>
          <p:cNvPr id="17" name="Left-Right Arrow 16"/>
          <p:cNvSpPr/>
          <p:nvPr/>
        </p:nvSpPr>
        <p:spPr bwMode="auto">
          <a:xfrm>
            <a:off x="3810000" y="3810000"/>
            <a:ext cx="1143000" cy="609600"/>
          </a:xfrm>
          <a:prstGeom prst="leftRightArrow">
            <a:avLst/>
          </a:prstGeom>
          <a:gradFill flip="none" rotWithShape="1">
            <a:gsLst>
              <a:gs pos="0">
                <a:schemeClr val="accent1"/>
              </a:gs>
              <a:gs pos="100000">
                <a:schemeClr val="accent2">
                  <a:lumMod val="40000"/>
                  <a:lumOff val="60000"/>
                </a:schemeClr>
              </a:gs>
            </a:gsLst>
            <a:path path="circle">
              <a:fillToRect l="50000" t="50000" r="50000" b="50000"/>
            </a:path>
            <a:tileRect/>
          </a:gradFill>
          <a:ln w="25400" cap="flat" cmpd="sng" algn="ctr">
            <a:solidFill>
              <a:srgbClr val="3D668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000" b="0" i="0" u="none" strike="noStrike" cap="none" normalizeH="0" baseline="0">
              <a:ln>
                <a:noFill/>
              </a:ln>
              <a:solidFill>
                <a:srgbClr val="000000"/>
              </a:solidFill>
              <a:effectLst/>
              <a:latin typeface="Calibri" pitchFamily="34" charset="0"/>
              <a:ea typeface="ヒラギノ角ゴ ProN W3" pitchFamily="-112" charset="-128"/>
              <a:cs typeface="Calibri" pitchFamily="34" charset="0"/>
              <a:sym typeface="Gill Sans" pitchFamily="-112" charset="0"/>
            </a:endParaRPr>
          </a:p>
        </p:txBody>
      </p:sp>
      <p:sp>
        <p:nvSpPr>
          <p:cNvPr id="18" name="Left-Right Arrow 17"/>
          <p:cNvSpPr/>
          <p:nvPr/>
        </p:nvSpPr>
        <p:spPr bwMode="auto">
          <a:xfrm>
            <a:off x="3810000" y="4724400"/>
            <a:ext cx="1143000" cy="609600"/>
          </a:xfrm>
          <a:prstGeom prst="leftRightArrow">
            <a:avLst/>
          </a:prstGeom>
          <a:gradFill flip="none" rotWithShape="1">
            <a:gsLst>
              <a:gs pos="0">
                <a:schemeClr val="accent1"/>
              </a:gs>
              <a:gs pos="100000">
                <a:schemeClr val="accent2">
                  <a:lumMod val="40000"/>
                  <a:lumOff val="60000"/>
                </a:schemeClr>
              </a:gs>
            </a:gsLst>
            <a:path path="circle">
              <a:fillToRect l="50000" t="50000" r="50000" b="50000"/>
            </a:path>
            <a:tileRect/>
          </a:gradFill>
          <a:ln w="25400" cap="flat" cmpd="sng" algn="ctr">
            <a:solidFill>
              <a:srgbClr val="3D668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000" b="0" i="0" u="none" strike="noStrike" cap="none" normalizeH="0" baseline="0">
              <a:ln>
                <a:noFill/>
              </a:ln>
              <a:solidFill>
                <a:srgbClr val="000000"/>
              </a:solidFill>
              <a:effectLst/>
              <a:latin typeface="Calibri" pitchFamily="34" charset="0"/>
              <a:ea typeface="ヒラギノ角ゴ ProN W3" pitchFamily="-112" charset="-128"/>
              <a:cs typeface="Calibri" pitchFamily="34" charset="0"/>
              <a:sym typeface="Gill Sans" pitchFamily="-112" charset="0"/>
            </a:endParaRPr>
          </a:p>
        </p:txBody>
      </p:sp>
    </p:spTree>
    <p:extLst>
      <p:ext uri="{BB962C8B-B14F-4D97-AF65-F5344CB8AC3E}">
        <p14:creationId xmlns:p14="http://schemas.microsoft.com/office/powerpoint/2010/main" val="2915644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Use Cases to</a:t>
            </a:r>
            <a:r>
              <a:rPr lang="en-AU" dirty="0" smtClean="0">
                <a:sym typeface="Wingdings" pitchFamily="2" charset="2"/>
              </a:rPr>
              <a:t> Scenarios</a:t>
            </a:r>
            <a:endParaRPr lang="en-AU" dirty="0"/>
          </a:p>
        </p:txBody>
      </p:sp>
      <p:grpSp>
        <p:nvGrpSpPr>
          <p:cNvPr id="3" name="Group 3"/>
          <p:cNvGrpSpPr>
            <a:grpSpLocks/>
          </p:cNvGrpSpPr>
          <p:nvPr/>
        </p:nvGrpSpPr>
        <p:grpSpPr bwMode="auto">
          <a:xfrm>
            <a:off x="3902075" y="1341438"/>
            <a:ext cx="219075" cy="4724400"/>
            <a:chOff x="2458" y="845"/>
            <a:chExt cx="138" cy="2976"/>
          </a:xfrm>
        </p:grpSpPr>
        <p:sp>
          <p:nvSpPr>
            <p:cNvPr id="4" name="AutoShape 4"/>
            <p:cNvSpPr>
              <a:spLocks noChangeArrowheads="1"/>
            </p:cNvSpPr>
            <p:nvPr/>
          </p:nvSpPr>
          <p:spPr bwMode="invGray">
            <a:xfrm>
              <a:off x="2458" y="1319"/>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5" name="AutoShape 5"/>
            <p:cNvSpPr>
              <a:spLocks noChangeArrowheads="1"/>
            </p:cNvSpPr>
            <p:nvPr/>
          </p:nvSpPr>
          <p:spPr bwMode="invGray">
            <a:xfrm>
              <a:off x="2458" y="1634"/>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6" name="AutoShape 6"/>
            <p:cNvSpPr>
              <a:spLocks noChangeArrowheads="1"/>
            </p:cNvSpPr>
            <p:nvPr/>
          </p:nvSpPr>
          <p:spPr bwMode="invGray">
            <a:xfrm>
              <a:off x="2458" y="1950"/>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7" name="AutoShape 7"/>
            <p:cNvSpPr>
              <a:spLocks noChangeArrowheads="1"/>
            </p:cNvSpPr>
            <p:nvPr/>
          </p:nvSpPr>
          <p:spPr bwMode="invGray">
            <a:xfrm>
              <a:off x="2458" y="2266"/>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8" name="AutoShape 8"/>
            <p:cNvSpPr>
              <a:spLocks noChangeArrowheads="1"/>
            </p:cNvSpPr>
            <p:nvPr/>
          </p:nvSpPr>
          <p:spPr bwMode="invGray">
            <a:xfrm>
              <a:off x="2458" y="2581"/>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9" name="AutoShape 9"/>
            <p:cNvSpPr>
              <a:spLocks noChangeArrowheads="1"/>
            </p:cNvSpPr>
            <p:nvPr/>
          </p:nvSpPr>
          <p:spPr bwMode="invGray">
            <a:xfrm>
              <a:off x="2458" y="2897"/>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10" name="AutoShape 10"/>
            <p:cNvSpPr>
              <a:spLocks noChangeArrowheads="1"/>
            </p:cNvSpPr>
            <p:nvPr/>
          </p:nvSpPr>
          <p:spPr bwMode="invGray">
            <a:xfrm>
              <a:off x="2458" y="3213"/>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11" name="AutoShape 11"/>
            <p:cNvSpPr>
              <a:spLocks noChangeArrowheads="1"/>
            </p:cNvSpPr>
            <p:nvPr/>
          </p:nvSpPr>
          <p:spPr bwMode="invGray">
            <a:xfrm>
              <a:off x="2458" y="845"/>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12" name="Line 12"/>
            <p:cNvSpPr>
              <a:spLocks noChangeShapeType="1"/>
            </p:cNvSpPr>
            <p:nvPr/>
          </p:nvSpPr>
          <p:spPr bwMode="invGray">
            <a:xfrm>
              <a:off x="2524" y="996"/>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sp>
          <p:nvSpPr>
            <p:cNvPr id="13" name="Line 13"/>
            <p:cNvSpPr>
              <a:spLocks noChangeShapeType="1"/>
            </p:cNvSpPr>
            <p:nvPr/>
          </p:nvSpPr>
          <p:spPr bwMode="invGray">
            <a:xfrm>
              <a:off x="2524" y="1464"/>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14" name="Line 14"/>
            <p:cNvSpPr>
              <a:spLocks noChangeShapeType="1"/>
            </p:cNvSpPr>
            <p:nvPr/>
          </p:nvSpPr>
          <p:spPr bwMode="invGray">
            <a:xfrm>
              <a:off x="2524" y="1776"/>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15" name="Line 15"/>
            <p:cNvSpPr>
              <a:spLocks noChangeShapeType="1"/>
            </p:cNvSpPr>
            <p:nvPr/>
          </p:nvSpPr>
          <p:spPr bwMode="invGray">
            <a:xfrm>
              <a:off x="2524" y="2100"/>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16" name="Line 16"/>
            <p:cNvSpPr>
              <a:spLocks noChangeShapeType="1"/>
            </p:cNvSpPr>
            <p:nvPr/>
          </p:nvSpPr>
          <p:spPr bwMode="invGray">
            <a:xfrm>
              <a:off x="2524" y="2418"/>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17" name="Line 17"/>
            <p:cNvSpPr>
              <a:spLocks noChangeShapeType="1"/>
            </p:cNvSpPr>
            <p:nvPr/>
          </p:nvSpPr>
          <p:spPr bwMode="invGray">
            <a:xfrm>
              <a:off x="2524" y="2724"/>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18" name="Line 18"/>
            <p:cNvSpPr>
              <a:spLocks noChangeShapeType="1"/>
            </p:cNvSpPr>
            <p:nvPr/>
          </p:nvSpPr>
          <p:spPr bwMode="invGray">
            <a:xfrm>
              <a:off x="2524" y="3048"/>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19" name="AutoShape 19"/>
            <p:cNvSpPr>
              <a:spLocks noChangeArrowheads="1"/>
            </p:cNvSpPr>
            <p:nvPr/>
          </p:nvSpPr>
          <p:spPr bwMode="invGray">
            <a:xfrm>
              <a:off x="2458" y="3683"/>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0" name="Line 20"/>
            <p:cNvSpPr>
              <a:spLocks noChangeShapeType="1"/>
            </p:cNvSpPr>
            <p:nvPr/>
          </p:nvSpPr>
          <p:spPr bwMode="invGray">
            <a:xfrm>
              <a:off x="2524" y="3360"/>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grpSp>
      <p:grpSp>
        <p:nvGrpSpPr>
          <p:cNvPr id="21" name="Group 21"/>
          <p:cNvGrpSpPr>
            <a:grpSpLocks/>
          </p:cNvGrpSpPr>
          <p:nvPr/>
        </p:nvGrpSpPr>
        <p:grpSpPr bwMode="auto">
          <a:xfrm>
            <a:off x="4525963" y="1341438"/>
            <a:ext cx="889000" cy="4724400"/>
            <a:chOff x="2851" y="845"/>
            <a:chExt cx="560" cy="2976"/>
          </a:xfrm>
        </p:grpSpPr>
        <p:sp>
          <p:nvSpPr>
            <p:cNvPr id="22" name="AutoShape 22"/>
            <p:cNvSpPr>
              <a:spLocks noChangeArrowheads="1"/>
            </p:cNvSpPr>
            <p:nvPr/>
          </p:nvSpPr>
          <p:spPr bwMode="invGray">
            <a:xfrm>
              <a:off x="2851" y="1319"/>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3" name="AutoShape 23"/>
            <p:cNvSpPr>
              <a:spLocks noChangeArrowheads="1"/>
            </p:cNvSpPr>
            <p:nvPr/>
          </p:nvSpPr>
          <p:spPr bwMode="invGray">
            <a:xfrm>
              <a:off x="2851" y="1950"/>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4" name="AutoShape 24"/>
            <p:cNvSpPr>
              <a:spLocks noChangeArrowheads="1"/>
            </p:cNvSpPr>
            <p:nvPr/>
          </p:nvSpPr>
          <p:spPr bwMode="invGray">
            <a:xfrm>
              <a:off x="2851" y="2266"/>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5" name="AutoShape 25"/>
            <p:cNvSpPr>
              <a:spLocks noChangeArrowheads="1"/>
            </p:cNvSpPr>
            <p:nvPr/>
          </p:nvSpPr>
          <p:spPr bwMode="invGray">
            <a:xfrm>
              <a:off x="2851" y="2581"/>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6" name="AutoShape 26"/>
            <p:cNvSpPr>
              <a:spLocks noChangeArrowheads="1"/>
            </p:cNvSpPr>
            <p:nvPr/>
          </p:nvSpPr>
          <p:spPr bwMode="invGray">
            <a:xfrm>
              <a:off x="2851" y="2897"/>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7" name="AutoShape 27"/>
            <p:cNvSpPr>
              <a:spLocks noChangeArrowheads="1"/>
            </p:cNvSpPr>
            <p:nvPr/>
          </p:nvSpPr>
          <p:spPr bwMode="invGray">
            <a:xfrm>
              <a:off x="2851" y="3213"/>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8" name="AutoShape 28"/>
            <p:cNvSpPr>
              <a:spLocks noChangeArrowheads="1"/>
            </p:cNvSpPr>
            <p:nvPr/>
          </p:nvSpPr>
          <p:spPr bwMode="invGray">
            <a:xfrm>
              <a:off x="2851" y="845"/>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9" name="Line 29"/>
            <p:cNvSpPr>
              <a:spLocks noChangeShapeType="1"/>
            </p:cNvSpPr>
            <p:nvPr/>
          </p:nvSpPr>
          <p:spPr bwMode="invGray">
            <a:xfrm>
              <a:off x="2917" y="996"/>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sp>
          <p:nvSpPr>
            <p:cNvPr id="30" name="Line 30"/>
            <p:cNvSpPr>
              <a:spLocks noChangeShapeType="1"/>
            </p:cNvSpPr>
            <p:nvPr/>
          </p:nvSpPr>
          <p:spPr bwMode="invGray">
            <a:xfrm>
              <a:off x="2917" y="2100"/>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31" name="Line 31"/>
            <p:cNvSpPr>
              <a:spLocks noChangeShapeType="1"/>
            </p:cNvSpPr>
            <p:nvPr/>
          </p:nvSpPr>
          <p:spPr bwMode="invGray">
            <a:xfrm>
              <a:off x="2917" y="2418"/>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32" name="Line 32"/>
            <p:cNvSpPr>
              <a:spLocks noChangeShapeType="1"/>
            </p:cNvSpPr>
            <p:nvPr/>
          </p:nvSpPr>
          <p:spPr bwMode="invGray">
            <a:xfrm>
              <a:off x="2917" y="2724"/>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33" name="Line 33"/>
            <p:cNvSpPr>
              <a:spLocks noChangeShapeType="1"/>
            </p:cNvSpPr>
            <p:nvPr/>
          </p:nvSpPr>
          <p:spPr bwMode="invGray">
            <a:xfrm>
              <a:off x="2917" y="3048"/>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34" name="AutoShape 34"/>
            <p:cNvSpPr>
              <a:spLocks noChangeArrowheads="1"/>
            </p:cNvSpPr>
            <p:nvPr/>
          </p:nvSpPr>
          <p:spPr bwMode="invGray">
            <a:xfrm>
              <a:off x="2851" y="3683"/>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35" name="Line 35"/>
            <p:cNvSpPr>
              <a:spLocks noChangeShapeType="1"/>
            </p:cNvSpPr>
            <p:nvPr/>
          </p:nvSpPr>
          <p:spPr bwMode="invGray">
            <a:xfrm>
              <a:off x="2917" y="3360"/>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grpSp>
          <p:nvGrpSpPr>
            <p:cNvPr id="36" name="Group 36"/>
            <p:cNvGrpSpPr>
              <a:grpSpLocks/>
            </p:cNvGrpSpPr>
            <p:nvPr/>
          </p:nvGrpSpPr>
          <p:grpSpPr bwMode="auto">
            <a:xfrm>
              <a:off x="2983" y="1388"/>
              <a:ext cx="428" cy="644"/>
              <a:chOff x="2983" y="1388"/>
              <a:chExt cx="428" cy="644"/>
            </a:xfrm>
          </p:grpSpPr>
          <p:sp>
            <p:nvSpPr>
              <p:cNvPr id="37" name="AutoShape 37"/>
              <p:cNvSpPr>
                <a:spLocks noChangeArrowheads="1"/>
              </p:cNvSpPr>
              <p:nvPr/>
            </p:nvSpPr>
            <p:spPr bwMode="invGray">
              <a:xfrm>
                <a:off x="3273" y="1526"/>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38" name="Freeform 38"/>
              <p:cNvSpPr>
                <a:spLocks/>
              </p:cNvSpPr>
              <p:nvPr/>
            </p:nvSpPr>
            <p:spPr bwMode="invGray">
              <a:xfrm>
                <a:off x="2983" y="1388"/>
                <a:ext cx="358" cy="134"/>
              </a:xfrm>
              <a:custGeom>
                <a:avLst/>
                <a:gdLst>
                  <a:gd name="T0" fmla="*/ 0 w 358"/>
                  <a:gd name="T1" fmla="*/ 0 h 134"/>
                  <a:gd name="T2" fmla="*/ 260 w 358"/>
                  <a:gd name="T3" fmla="*/ 22 h 134"/>
                  <a:gd name="T4" fmla="*/ 358 w 358"/>
                  <a:gd name="T5" fmla="*/ 134 h 134"/>
                  <a:gd name="T6" fmla="*/ 0 60000 65536"/>
                  <a:gd name="T7" fmla="*/ 0 60000 65536"/>
                  <a:gd name="T8" fmla="*/ 0 60000 65536"/>
                  <a:gd name="T9" fmla="*/ 0 w 358"/>
                  <a:gd name="T10" fmla="*/ 0 h 134"/>
                  <a:gd name="T11" fmla="*/ 358 w 358"/>
                  <a:gd name="T12" fmla="*/ 134 h 134"/>
                </a:gdLst>
                <a:ahLst/>
                <a:cxnLst>
                  <a:cxn ang="T6">
                    <a:pos x="T0" y="T1"/>
                  </a:cxn>
                  <a:cxn ang="T7">
                    <a:pos x="T2" y="T3"/>
                  </a:cxn>
                  <a:cxn ang="T8">
                    <a:pos x="T4" y="T5"/>
                  </a:cxn>
                </a:cxnLst>
                <a:rect l="T9" t="T10" r="T11" b="T12"/>
                <a:pathLst>
                  <a:path w="358" h="134">
                    <a:moveTo>
                      <a:pt x="0" y="0"/>
                    </a:moveTo>
                    <a:cubicBezTo>
                      <a:pt x="100" y="0"/>
                      <a:pt x="200" y="0"/>
                      <a:pt x="260" y="22"/>
                    </a:cubicBezTo>
                    <a:cubicBezTo>
                      <a:pt x="320" y="44"/>
                      <a:pt x="339" y="89"/>
                      <a:pt x="358" y="134"/>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sp>
            <p:nvSpPr>
              <p:cNvPr id="39" name="Freeform 39"/>
              <p:cNvSpPr>
                <a:spLocks/>
              </p:cNvSpPr>
              <p:nvPr/>
            </p:nvSpPr>
            <p:spPr bwMode="invGray">
              <a:xfrm>
                <a:off x="2997" y="1669"/>
                <a:ext cx="352" cy="363"/>
              </a:xfrm>
              <a:custGeom>
                <a:avLst/>
                <a:gdLst>
                  <a:gd name="T0" fmla="*/ 344 w 352"/>
                  <a:gd name="T1" fmla="*/ 0 h 363"/>
                  <a:gd name="T2" fmla="*/ 295 w 352"/>
                  <a:gd name="T3" fmla="*/ 303 h 363"/>
                  <a:gd name="T4" fmla="*/ 0 w 352"/>
                  <a:gd name="T5" fmla="*/ 359 h 363"/>
                  <a:gd name="T6" fmla="*/ 0 60000 65536"/>
                  <a:gd name="T7" fmla="*/ 0 60000 65536"/>
                  <a:gd name="T8" fmla="*/ 0 60000 65536"/>
                  <a:gd name="T9" fmla="*/ 0 w 352"/>
                  <a:gd name="T10" fmla="*/ 0 h 363"/>
                  <a:gd name="T11" fmla="*/ 352 w 352"/>
                  <a:gd name="T12" fmla="*/ 363 h 363"/>
                </a:gdLst>
                <a:ahLst/>
                <a:cxnLst>
                  <a:cxn ang="T6">
                    <a:pos x="T0" y="T1"/>
                  </a:cxn>
                  <a:cxn ang="T7">
                    <a:pos x="T2" y="T3"/>
                  </a:cxn>
                  <a:cxn ang="T8">
                    <a:pos x="T4" y="T5"/>
                  </a:cxn>
                </a:cxnLst>
                <a:rect l="T9" t="T10" r="T11" b="T12"/>
                <a:pathLst>
                  <a:path w="352" h="363">
                    <a:moveTo>
                      <a:pt x="344" y="0"/>
                    </a:moveTo>
                    <a:cubicBezTo>
                      <a:pt x="336" y="50"/>
                      <a:pt x="352" y="243"/>
                      <a:pt x="295" y="303"/>
                    </a:cubicBezTo>
                    <a:cubicBezTo>
                      <a:pt x="238" y="363"/>
                      <a:pt x="61" y="347"/>
                      <a:pt x="0" y="359"/>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grpSp>
      </p:grpSp>
      <p:grpSp>
        <p:nvGrpSpPr>
          <p:cNvPr id="40" name="Group 40"/>
          <p:cNvGrpSpPr>
            <a:grpSpLocks/>
          </p:cNvGrpSpPr>
          <p:nvPr/>
        </p:nvGrpSpPr>
        <p:grpSpPr bwMode="auto">
          <a:xfrm>
            <a:off x="5630863" y="1341438"/>
            <a:ext cx="889000" cy="4724400"/>
            <a:chOff x="3547" y="845"/>
            <a:chExt cx="560" cy="2976"/>
          </a:xfrm>
        </p:grpSpPr>
        <p:grpSp>
          <p:nvGrpSpPr>
            <p:cNvPr id="41" name="Group 41"/>
            <p:cNvGrpSpPr>
              <a:grpSpLocks/>
            </p:cNvGrpSpPr>
            <p:nvPr/>
          </p:nvGrpSpPr>
          <p:grpSpPr bwMode="auto">
            <a:xfrm>
              <a:off x="3547" y="845"/>
              <a:ext cx="138" cy="2976"/>
              <a:chOff x="3547" y="845"/>
              <a:chExt cx="138" cy="2976"/>
            </a:xfrm>
          </p:grpSpPr>
          <p:sp>
            <p:nvSpPr>
              <p:cNvPr id="46" name="AutoShape 42"/>
              <p:cNvSpPr>
                <a:spLocks noChangeArrowheads="1"/>
              </p:cNvSpPr>
              <p:nvPr/>
            </p:nvSpPr>
            <p:spPr bwMode="invGray">
              <a:xfrm>
                <a:off x="3547" y="1319"/>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47" name="AutoShape 43"/>
              <p:cNvSpPr>
                <a:spLocks noChangeArrowheads="1"/>
              </p:cNvSpPr>
              <p:nvPr/>
            </p:nvSpPr>
            <p:spPr bwMode="invGray">
              <a:xfrm>
                <a:off x="3547" y="1634"/>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48" name="AutoShape 44"/>
              <p:cNvSpPr>
                <a:spLocks noChangeArrowheads="1"/>
              </p:cNvSpPr>
              <p:nvPr/>
            </p:nvSpPr>
            <p:spPr bwMode="invGray">
              <a:xfrm>
                <a:off x="3547" y="1950"/>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49" name="AutoShape 45"/>
              <p:cNvSpPr>
                <a:spLocks noChangeArrowheads="1"/>
              </p:cNvSpPr>
              <p:nvPr/>
            </p:nvSpPr>
            <p:spPr bwMode="invGray">
              <a:xfrm>
                <a:off x="3547" y="2266"/>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50" name="AutoShape 46"/>
              <p:cNvSpPr>
                <a:spLocks noChangeArrowheads="1"/>
              </p:cNvSpPr>
              <p:nvPr/>
            </p:nvSpPr>
            <p:spPr bwMode="invGray">
              <a:xfrm>
                <a:off x="3547" y="2581"/>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51" name="AutoShape 47"/>
              <p:cNvSpPr>
                <a:spLocks noChangeArrowheads="1"/>
              </p:cNvSpPr>
              <p:nvPr/>
            </p:nvSpPr>
            <p:spPr bwMode="invGray">
              <a:xfrm>
                <a:off x="3547" y="845"/>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52" name="Line 48"/>
              <p:cNvSpPr>
                <a:spLocks noChangeShapeType="1"/>
              </p:cNvSpPr>
              <p:nvPr/>
            </p:nvSpPr>
            <p:spPr bwMode="invGray">
              <a:xfrm>
                <a:off x="3613" y="996"/>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sp>
            <p:nvSpPr>
              <p:cNvPr id="53" name="Line 49"/>
              <p:cNvSpPr>
                <a:spLocks noChangeShapeType="1"/>
              </p:cNvSpPr>
              <p:nvPr/>
            </p:nvSpPr>
            <p:spPr bwMode="invGray">
              <a:xfrm>
                <a:off x="3613" y="1464"/>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54" name="Line 50"/>
              <p:cNvSpPr>
                <a:spLocks noChangeShapeType="1"/>
              </p:cNvSpPr>
              <p:nvPr/>
            </p:nvSpPr>
            <p:spPr bwMode="invGray">
              <a:xfrm>
                <a:off x="3613" y="1776"/>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55" name="Line 51"/>
              <p:cNvSpPr>
                <a:spLocks noChangeShapeType="1"/>
              </p:cNvSpPr>
              <p:nvPr/>
            </p:nvSpPr>
            <p:spPr bwMode="invGray">
              <a:xfrm>
                <a:off x="3613" y="2100"/>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56" name="Line 52"/>
              <p:cNvSpPr>
                <a:spLocks noChangeShapeType="1"/>
              </p:cNvSpPr>
              <p:nvPr/>
            </p:nvSpPr>
            <p:spPr bwMode="invGray">
              <a:xfrm>
                <a:off x="3613" y="2418"/>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57" name="AutoShape 53"/>
              <p:cNvSpPr>
                <a:spLocks noChangeArrowheads="1"/>
              </p:cNvSpPr>
              <p:nvPr/>
            </p:nvSpPr>
            <p:spPr bwMode="invGray">
              <a:xfrm>
                <a:off x="3547" y="3683"/>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grpSp>
        <p:grpSp>
          <p:nvGrpSpPr>
            <p:cNvPr id="42" name="Group 54"/>
            <p:cNvGrpSpPr>
              <a:grpSpLocks/>
            </p:cNvGrpSpPr>
            <p:nvPr/>
          </p:nvGrpSpPr>
          <p:grpSpPr bwMode="auto">
            <a:xfrm>
              <a:off x="3686" y="2654"/>
              <a:ext cx="421" cy="1067"/>
              <a:chOff x="3686" y="2654"/>
              <a:chExt cx="421" cy="1067"/>
            </a:xfrm>
          </p:grpSpPr>
          <p:sp>
            <p:nvSpPr>
              <p:cNvPr id="43" name="AutoShape 55"/>
              <p:cNvSpPr>
                <a:spLocks noChangeArrowheads="1"/>
              </p:cNvSpPr>
              <p:nvPr/>
            </p:nvSpPr>
            <p:spPr bwMode="invGray">
              <a:xfrm>
                <a:off x="3969" y="2903"/>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44" name="Freeform 56"/>
              <p:cNvSpPr>
                <a:spLocks/>
              </p:cNvSpPr>
              <p:nvPr/>
            </p:nvSpPr>
            <p:spPr bwMode="invGray">
              <a:xfrm>
                <a:off x="3686" y="2654"/>
                <a:ext cx="351" cy="252"/>
              </a:xfrm>
              <a:custGeom>
                <a:avLst/>
                <a:gdLst>
                  <a:gd name="T0" fmla="*/ 0 w 351"/>
                  <a:gd name="T1" fmla="*/ 6 h 252"/>
                  <a:gd name="T2" fmla="*/ 288 w 351"/>
                  <a:gd name="T3" fmla="*/ 41 h 252"/>
                  <a:gd name="T4" fmla="*/ 351 w 351"/>
                  <a:gd name="T5" fmla="*/ 252 h 252"/>
                  <a:gd name="T6" fmla="*/ 0 60000 65536"/>
                  <a:gd name="T7" fmla="*/ 0 60000 65536"/>
                  <a:gd name="T8" fmla="*/ 0 60000 65536"/>
                  <a:gd name="T9" fmla="*/ 0 w 351"/>
                  <a:gd name="T10" fmla="*/ 0 h 252"/>
                  <a:gd name="T11" fmla="*/ 351 w 351"/>
                  <a:gd name="T12" fmla="*/ 252 h 252"/>
                </a:gdLst>
                <a:ahLst/>
                <a:cxnLst>
                  <a:cxn ang="T6">
                    <a:pos x="T0" y="T1"/>
                  </a:cxn>
                  <a:cxn ang="T7">
                    <a:pos x="T2" y="T3"/>
                  </a:cxn>
                  <a:cxn ang="T8">
                    <a:pos x="T4" y="T5"/>
                  </a:cxn>
                </a:cxnLst>
                <a:rect l="T9" t="T10" r="T11" b="T12"/>
                <a:pathLst>
                  <a:path w="351" h="252">
                    <a:moveTo>
                      <a:pt x="0" y="6"/>
                    </a:moveTo>
                    <a:cubicBezTo>
                      <a:pt x="48" y="12"/>
                      <a:pt x="230" y="0"/>
                      <a:pt x="288" y="41"/>
                    </a:cubicBezTo>
                    <a:cubicBezTo>
                      <a:pt x="346" y="82"/>
                      <a:pt x="338" y="208"/>
                      <a:pt x="351" y="252"/>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sp>
            <p:nvSpPr>
              <p:cNvPr id="45" name="Freeform 57"/>
              <p:cNvSpPr>
                <a:spLocks/>
              </p:cNvSpPr>
              <p:nvPr/>
            </p:nvSpPr>
            <p:spPr bwMode="invGray">
              <a:xfrm>
                <a:off x="3693" y="3039"/>
                <a:ext cx="351" cy="682"/>
              </a:xfrm>
              <a:custGeom>
                <a:avLst/>
                <a:gdLst>
                  <a:gd name="T0" fmla="*/ 351 w 351"/>
                  <a:gd name="T1" fmla="*/ 0 h 682"/>
                  <a:gd name="T2" fmla="*/ 288 w 351"/>
                  <a:gd name="T3" fmla="*/ 408 h 682"/>
                  <a:gd name="T4" fmla="*/ 0 w 351"/>
                  <a:gd name="T5" fmla="*/ 682 h 682"/>
                  <a:gd name="T6" fmla="*/ 0 60000 65536"/>
                  <a:gd name="T7" fmla="*/ 0 60000 65536"/>
                  <a:gd name="T8" fmla="*/ 0 60000 65536"/>
                  <a:gd name="T9" fmla="*/ 0 w 351"/>
                  <a:gd name="T10" fmla="*/ 0 h 682"/>
                  <a:gd name="T11" fmla="*/ 351 w 351"/>
                  <a:gd name="T12" fmla="*/ 682 h 682"/>
                </a:gdLst>
                <a:ahLst/>
                <a:cxnLst>
                  <a:cxn ang="T6">
                    <a:pos x="T0" y="T1"/>
                  </a:cxn>
                  <a:cxn ang="T7">
                    <a:pos x="T2" y="T3"/>
                  </a:cxn>
                  <a:cxn ang="T8">
                    <a:pos x="T4" y="T5"/>
                  </a:cxn>
                </a:cxnLst>
                <a:rect l="T9" t="T10" r="T11" b="T12"/>
                <a:pathLst>
                  <a:path w="351" h="682">
                    <a:moveTo>
                      <a:pt x="351" y="0"/>
                    </a:moveTo>
                    <a:cubicBezTo>
                      <a:pt x="340" y="68"/>
                      <a:pt x="347" y="294"/>
                      <a:pt x="288" y="408"/>
                    </a:cubicBezTo>
                    <a:cubicBezTo>
                      <a:pt x="229" y="522"/>
                      <a:pt x="60" y="625"/>
                      <a:pt x="0" y="682"/>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grpSp>
      </p:grpSp>
      <p:grpSp>
        <p:nvGrpSpPr>
          <p:cNvPr id="58" name="Group 58"/>
          <p:cNvGrpSpPr>
            <a:grpSpLocks/>
          </p:cNvGrpSpPr>
          <p:nvPr/>
        </p:nvGrpSpPr>
        <p:grpSpPr bwMode="auto">
          <a:xfrm>
            <a:off x="6645275" y="1341438"/>
            <a:ext cx="889000" cy="4724400"/>
            <a:chOff x="4186" y="845"/>
            <a:chExt cx="560" cy="2976"/>
          </a:xfrm>
        </p:grpSpPr>
        <p:sp>
          <p:nvSpPr>
            <p:cNvPr id="59" name="AutoShape 59"/>
            <p:cNvSpPr>
              <a:spLocks noChangeArrowheads="1"/>
            </p:cNvSpPr>
            <p:nvPr/>
          </p:nvSpPr>
          <p:spPr bwMode="invGray">
            <a:xfrm>
              <a:off x="4186" y="1319"/>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60" name="AutoShape 60"/>
            <p:cNvSpPr>
              <a:spLocks noChangeArrowheads="1"/>
            </p:cNvSpPr>
            <p:nvPr/>
          </p:nvSpPr>
          <p:spPr bwMode="invGray">
            <a:xfrm>
              <a:off x="4186" y="1950"/>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61" name="AutoShape 61"/>
            <p:cNvSpPr>
              <a:spLocks noChangeArrowheads="1"/>
            </p:cNvSpPr>
            <p:nvPr/>
          </p:nvSpPr>
          <p:spPr bwMode="invGray">
            <a:xfrm>
              <a:off x="4186" y="2266"/>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62" name="AutoShape 62"/>
            <p:cNvSpPr>
              <a:spLocks noChangeArrowheads="1"/>
            </p:cNvSpPr>
            <p:nvPr/>
          </p:nvSpPr>
          <p:spPr bwMode="invGray">
            <a:xfrm>
              <a:off x="4186" y="2581"/>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63" name="AutoShape 63"/>
            <p:cNvSpPr>
              <a:spLocks noChangeArrowheads="1"/>
            </p:cNvSpPr>
            <p:nvPr/>
          </p:nvSpPr>
          <p:spPr bwMode="invGray">
            <a:xfrm>
              <a:off x="4186" y="845"/>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64" name="Line 64"/>
            <p:cNvSpPr>
              <a:spLocks noChangeShapeType="1"/>
            </p:cNvSpPr>
            <p:nvPr/>
          </p:nvSpPr>
          <p:spPr bwMode="invGray">
            <a:xfrm>
              <a:off x="4252" y="996"/>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sp>
          <p:nvSpPr>
            <p:cNvPr id="65" name="Line 65"/>
            <p:cNvSpPr>
              <a:spLocks noChangeShapeType="1"/>
            </p:cNvSpPr>
            <p:nvPr/>
          </p:nvSpPr>
          <p:spPr bwMode="invGray">
            <a:xfrm>
              <a:off x="4252" y="2100"/>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66" name="Line 66"/>
            <p:cNvSpPr>
              <a:spLocks noChangeShapeType="1"/>
            </p:cNvSpPr>
            <p:nvPr/>
          </p:nvSpPr>
          <p:spPr bwMode="invGray">
            <a:xfrm>
              <a:off x="4252" y="2418"/>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67" name="AutoShape 67"/>
            <p:cNvSpPr>
              <a:spLocks noChangeArrowheads="1"/>
            </p:cNvSpPr>
            <p:nvPr/>
          </p:nvSpPr>
          <p:spPr bwMode="invGray">
            <a:xfrm>
              <a:off x="4186" y="3683"/>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grpSp>
          <p:nvGrpSpPr>
            <p:cNvPr id="68" name="Group 68"/>
            <p:cNvGrpSpPr>
              <a:grpSpLocks/>
            </p:cNvGrpSpPr>
            <p:nvPr/>
          </p:nvGrpSpPr>
          <p:grpSpPr bwMode="auto">
            <a:xfrm>
              <a:off x="4318" y="1388"/>
              <a:ext cx="428" cy="644"/>
              <a:chOff x="4318" y="1388"/>
              <a:chExt cx="428" cy="644"/>
            </a:xfrm>
          </p:grpSpPr>
          <p:sp>
            <p:nvSpPr>
              <p:cNvPr id="73" name="AutoShape 69"/>
              <p:cNvSpPr>
                <a:spLocks noChangeArrowheads="1"/>
              </p:cNvSpPr>
              <p:nvPr/>
            </p:nvSpPr>
            <p:spPr bwMode="invGray">
              <a:xfrm>
                <a:off x="4608" y="1526"/>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74" name="Freeform 70"/>
              <p:cNvSpPr>
                <a:spLocks/>
              </p:cNvSpPr>
              <p:nvPr/>
            </p:nvSpPr>
            <p:spPr bwMode="invGray">
              <a:xfrm>
                <a:off x="4318" y="1388"/>
                <a:ext cx="358" cy="134"/>
              </a:xfrm>
              <a:custGeom>
                <a:avLst/>
                <a:gdLst>
                  <a:gd name="T0" fmla="*/ 0 w 358"/>
                  <a:gd name="T1" fmla="*/ 0 h 134"/>
                  <a:gd name="T2" fmla="*/ 260 w 358"/>
                  <a:gd name="T3" fmla="*/ 22 h 134"/>
                  <a:gd name="T4" fmla="*/ 358 w 358"/>
                  <a:gd name="T5" fmla="*/ 134 h 134"/>
                  <a:gd name="T6" fmla="*/ 0 60000 65536"/>
                  <a:gd name="T7" fmla="*/ 0 60000 65536"/>
                  <a:gd name="T8" fmla="*/ 0 60000 65536"/>
                  <a:gd name="T9" fmla="*/ 0 w 358"/>
                  <a:gd name="T10" fmla="*/ 0 h 134"/>
                  <a:gd name="T11" fmla="*/ 358 w 358"/>
                  <a:gd name="T12" fmla="*/ 134 h 134"/>
                </a:gdLst>
                <a:ahLst/>
                <a:cxnLst>
                  <a:cxn ang="T6">
                    <a:pos x="T0" y="T1"/>
                  </a:cxn>
                  <a:cxn ang="T7">
                    <a:pos x="T2" y="T3"/>
                  </a:cxn>
                  <a:cxn ang="T8">
                    <a:pos x="T4" y="T5"/>
                  </a:cxn>
                </a:cxnLst>
                <a:rect l="T9" t="T10" r="T11" b="T12"/>
                <a:pathLst>
                  <a:path w="358" h="134">
                    <a:moveTo>
                      <a:pt x="0" y="0"/>
                    </a:moveTo>
                    <a:cubicBezTo>
                      <a:pt x="100" y="0"/>
                      <a:pt x="200" y="0"/>
                      <a:pt x="260" y="22"/>
                    </a:cubicBezTo>
                    <a:cubicBezTo>
                      <a:pt x="320" y="44"/>
                      <a:pt x="339" y="89"/>
                      <a:pt x="358" y="134"/>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sp>
            <p:nvSpPr>
              <p:cNvPr id="75" name="Freeform 71"/>
              <p:cNvSpPr>
                <a:spLocks/>
              </p:cNvSpPr>
              <p:nvPr/>
            </p:nvSpPr>
            <p:spPr bwMode="invGray">
              <a:xfrm>
                <a:off x="4332" y="1669"/>
                <a:ext cx="352" cy="363"/>
              </a:xfrm>
              <a:custGeom>
                <a:avLst/>
                <a:gdLst>
                  <a:gd name="T0" fmla="*/ 344 w 352"/>
                  <a:gd name="T1" fmla="*/ 0 h 363"/>
                  <a:gd name="T2" fmla="*/ 295 w 352"/>
                  <a:gd name="T3" fmla="*/ 303 h 363"/>
                  <a:gd name="T4" fmla="*/ 0 w 352"/>
                  <a:gd name="T5" fmla="*/ 359 h 363"/>
                  <a:gd name="T6" fmla="*/ 0 60000 65536"/>
                  <a:gd name="T7" fmla="*/ 0 60000 65536"/>
                  <a:gd name="T8" fmla="*/ 0 60000 65536"/>
                  <a:gd name="T9" fmla="*/ 0 w 352"/>
                  <a:gd name="T10" fmla="*/ 0 h 363"/>
                  <a:gd name="T11" fmla="*/ 352 w 352"/>
                  <a:gd name="T12" fmla="*/ 363 h 363"/>
                </a:gdLst>
                <a:ahLst/>
                <a:cxnLst>
                  <a:cxn ang="T6">
                    <a:pos x="T0" y="T1"/>
                  </a:cxn>
                  <a:cxn ang="T7">
                    <a:pos x="T2" y="T3"/>
                  </a:cxn>
                  <a:cxn ang="T8">
                    <a:pos x="T4" y="T5"/>
                  </a:cxn>
                </a:cxnLst>
                <a:rect l="T9" t="T10" r="T11" b="T12"/>
                <a:pathLst>
                  <a:path w="352" h="363">
                    <a:moveTo>
                      <a:pt x="344" y="0"/>
                    </a:moveTo>
                    <a:cubicBezTo>
                      <a:pt x="336" y="50"/>
                      <a:pt x="352" y="243"/>
                      <a:pt x="295" y="303"/>
                    </a:cubicBezTo>
                    <a:cubicBezTo>
                      <a:pt x="238" y="363"/>
                      <a:pt x="61" y="347"/>
                      <a:pt x="0" y="359"/>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grpSp>
        <p:grpSp>
          <p:nvGrpSpPr>
            <p:cNvPr id="69" name="Group 72"/>
            <p:cNvGrpSpPr>
              <a:grpSpLocks/>
            </p:cNvGrpSpPr>
            <p:nvPr/>
          </p:nvGrpSpPr>
          <p:grpSpPr bwMode="auto">
            <a:xfrm>
              <a:off x="4325" y="2654"/>
              <a:ext cx="421" cy="1067"/>
              <a:chOff x="4325" y="2654"/>
              <a:chExt cx="421" cy="1067"/>
            </a:xfrm>
          </p:grpSpPr>
          <p:sp>
            <p:nvSpPr>
              <p:cNvPr id="70" name="AutoShape 73"/>
              <p:cNvSpPr>
                <a:spLocks noChangeArrowheads="1"/>
              </p:cNvSpPr>
              <p:nvPr/>
            </p:nvSpPr>
            <p:spPr bwMode="invGray">
              <a:xfrm>
                <a:off x="4608" y="2903"/>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71" name="Freeform 74"/>
              <p:cNvSpPr>
                <a:spLocks/>
              </p:cNvSpPr>
              <p:nvPr/>
            </p:nvSpPr>
            <p:spPr bwMode="invGray">
              <a:xfrm>
                <a:off x="4325" y="2654"/>
                <a:ext cx="351" cy="252"/>
              </a:xfrm>
              <a:custGeom>
                <a:avLst/>
                <a:gdLst>
                  <a:gd name="T0" fmla="*/ 0 w 351"/>
                  <a:gd name="T1" fmla="*/ 6 h 252"/>
                  <a:gd name="T2" fmla="*/ 288 w 351"/>
                  <a:gd name="T3" fmla="*/ 41 h 252"/>
                  <a:gd name="T4" fmla="*/ 351 w 351"/>
                  <a:gd name="T5" fmla="*/ 252 h 252"/>
                  <a:gd name="T6" fmla="*/ 0 60000 65536"/>
                  <a:gd name="T7" fmla="*/ 0 60000 65536"/>
                  <a:gd name="T8" fmla="*/ 0 60000 65536"/>
                  <a:gd name="T9" fmla="*/ 0 w 351"/>
                  <a:gd name="T10" fmla="*/ 0 h 252"/>
                  <a:gd name="T11" fmla="*/ 351 w 351"/>
                  <a:gd name="T12" fmla="*/ 252 h 252"/>
                </a:gdLst>
                <a:ahLst/>
                <a:cxnLst>
                  <a:cxn ang="T6">
                    <a:pos x="T0" y="T1"/>
                  </a:cxn>
                  <a:cxn ang="T7">
                    <a:pos x="T2" y="T3"/>
                  </a:cxn>
                  <a:cxn ang="T8">
                    <a:pos x="T4" y="T5"/>
                  </a:cxn>
                </a:cxnLst>
                <a:rect l="T9" t="T10" r="T11" b="T12"/>
                <a:pathLst>
                  <a:path w="351" h="252">
                    <a:moveTo>
                      <a:pt x="0" y="6"/>
                    </a:moveTo>
                    <a:cubicBezTo>
                      <a:pt x="48" y="12"/>
                      <a:pt x="230" y="0"/>
                      <a:pt x="288" y="41"/>
                    </a:cubicBezTo>
                    <a:cubicBezTo>
                      <a:pt x="346" y="82"/>
                      <a:pt x="338" y="208"/>
                      <a:pt x="351" y="252"/>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sp>
            <p:nvSpPr>
              <p:cNvPr id="72" name="Freeform 75"/>
              <p:cNvSpPr>
                <a:spLocks/>
              </p:cNvSpPr>
              <p:nvPr/>
            </p:nvSpPr>
            <p:spPr bwMode="invGray">
              <a:xfrm>
                <a:off x="4332" y="3039"/>
                <a:ext cx="351" cy="682"/>
              </a:xfrm>
              <a:custGeom>
                <a:avLst/>
                <a:gdLst>
                  <a:gd name="T0" fmla="*/ 351 w 351"/>
                  <a:gd name="T1" fmla="*/ 0 h 682"/>
                  <a:gd name="T2" fmla="*/ 288 w 351"/>
                  <a:gd name="T3" fmla="*/ 408 h 682"/>
                  <a:gd name="T4" fmla="*/ 0 w 351"/>
                  <a:gd name="T5" fmla="*/ 682 h 682"/>
                  <a:gd name="T6" fmla="*/ 0 60000 65536"/>
                  <a:gd name="T7" fmla="*/ 0 60000 65536"/>
                  <a:gd name="T8" fmla="*/ 0 60000 65536"/>
                  <a:gd name="T9" fmla="*/ 0 w 351"/>
                  <a:gd name="T10" fmla="*/ 0 h 682"/>
                  <a:gd name="T11" fmla="*/ 351 w 351"/>
                  <a:gd name="T12" fmla="*/ 682 h 682"/>
                </a:gdLst>
                <a:ahLst/>
                <a:cxnLst>
                  <a:cxn ang="T6">
                    <a:pos x="T0" y="T1"/>
                  </a:cxn>
                  <a:cxn ang="T7">
                    <a:pos x="T2" y="T3"/>
                  </a:cxn>
                  <a:cxn ang="T8">
                    <a:pos x="T4" y="T5"/>
                  </a:cxn>
                </a:cxnLst>
                <a:rect l="T9" t="T10" r="T11" b="T12"/>
                <a:pathLst>
                  <a:path w="351" h="682">
                    <a:moveTo>
                      <a:pt x="351" y="0"/>
                    </a:moveTo>
                    <a:cubicBezTo>
                      <a:pt x="340" y="68"/>
                      <a:pt x="347" y="294"/>
                      <a:pt x="288" y="408"/>
                    </a:cubicBezTo>
                    <a:cubicBezTo>
                      <a:pt x="229" y="522"/>
                      <a:pt x="60" y="625"/>
                      <a:pt x="0" y="682"/>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grpSp>
      </p:grpSp>
      <p:grpSp>
        <p:nvGrpSpPr>
          <p:cNvPr id="76" name="Group 76"/>
          <p:cNvGrpSpPr>
            <a:grpSpLocks/>
          </p:cNvGrpSpPr>
          <p:nvPr/>
        </p:nvGrpSpPr>
        <p:grpSpPr bwMode="auto">
          <a:xfrm>
            <a:off x="7699375" y="1341438"/>
            <a:ext cx="1223963" cy="4724400"/>
            <a:chOff x="4850" y="845"/>
            <a:chExt cx="771" cy="2976"/>
          </a:xfrm>
        </p:grpSpPr>
        <p:sp>
          <p:nvSpPr>
            <p:cNvPr id="77" name="AutoShape 77"/>
            <p:cNvSpPr>
              <a:spLocks noChangeArrowheads="1"/>
            </p:cNvSpPr>
            <p:nvPr/>
          </p:nvSpPr>
          <p:spPr bwMode="invGray">
            <a:xfrm>
              <a:off x="4850" y="1319"/>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78" name="AutoShape 78"/>
            <p:cNvSpPr>
              <a:spLocks noChangeArrowheads="1"/>
            </p:cNvSpPr>
            <p:nvPr/>
          </p:nvSpPr>
          <p:spPr bwMode="invGray">
            <a:xfrm>
              <a:off x="4850" y="1634"/>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79" name="AutoShape 79"/>
            <p:cNvSpPr>
              <a:spLocks noChangeArrowheads="1"/>
            </p:cNvSpPr>
            <p:nvPr/>
          </p:nvSpPr>
          <p:spPr bwMode="invGray">
            <a:xfrm>
              <a:off x="4850" y="2897"/>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80" name="AutoShape 80"/>
            <p:cNvSpPr>
              <a:spLocks noChangeArrowheads="1"/>
            </p:cNvSpPr>
            <p:nvPr/>
          </p:nvSpPr>
          <p:spPr bwMode="invGray">
            <a:xfrm>
              <a:off x="4850" y="3213"/>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81" name="AutoShape 81"/>
            <p:cNvSpPr>
              <a:spLocks noChangeArrowheads="1"/>
            </p:cNvSpPr>
            <p:nvPr/>
          </p:nvSpPr>
          <p:spPr bwMode="invGray">
            <a:xfrm>
              <a:off x="4850" y="845"/>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82" name="Line 82"/>
            <p:cNvSpPr>
              <a:spLocks noChangeShapeType="1"/>
            </p:cNvSpPr>
            <p:nvPr/>
          </p:nvSpPr>
          <p:spPr bwMode="invGray">
            <a:xfrm>
              <a:off x="4916" y="996"/>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sp>
          <p:nvSpPr>
            <p:cNvPr id="83" name="Line 83"/>
            <p:cNvSpPr>
              <a:spLocks noChangeShapeType="1"/>
            </p:cNvSpPr>
            <p:nvPr/>
          </p:nvSpPr>
          <p:spPr bwMode="invGray">
            <a:xfrm>
              <a:off x="4916" y="1464"/>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84" name="Line 84"/>
            <p:cNvSpPr>
              <a:spLocks noChangeShapeType="1"/>
            </p:cNvSpPr>
            <p:nvPr/>
          </p:nvSpPr>
          <p:spPr bwMode="invGray">
            <a:xfrm>
              <a:off x="4916" y="3048"/>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85" name="AutoShape 85"/>
            <p:cNvSpPr>
              <a:spLocks noChangeArrowheads="1"/>
            </p:cNvSpPr>
            <p:nvPr/>
          </p:nvSpPr>
          <p:spPr bwMode="invGray">
            <a:xfrm>
              <a:off x="4850" y="3683"/>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86" name="Line 86"/>
            <p:cNvSpPr>
              <a:spLocks noChangeShapeType="1"/>
            </p:cNvSpPr>
            <p:nvPr/>
          </p:nvSpPr>
          <p:spPr bwMode="invGray">
            <a:xfrm>
              <a:off x="4916" y="3360"/>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sp>
          <p:nvSpPr>
            <p:cNvPr id="87" name="AutoShape 87"/>
            <p:cNvSpPr>
              <a:spLocks noChangeArrowheads="1"/>
            </p:cNvSpPr>
            <p:nvPr/>
          </p:nvSpPr>
          <p:spPr bwMode="invGray">
            <a:xfrm>
              <a:off x="5434" y="2299"/>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88" name="Freeform 88"/>
            <p:cNvSpPr>
              <a:spLocks/>
            </p:cNvSpPr>
            <p:nvPr/>
          </p:nvSpPr>
          <p:spPr bwMode="invGray">
            <a:xfrm>
              <a:off x="4989" y="2421"/>
              <a:ext cx="513" cy="520"/>
            </a:xfrm>
            <a:custGeom>
              <a:avLst/>
              <a:gdLst>
                <a:gd name="T0" fmla="*/ 0 w 513"/>
                <a:gd name="T1" fmla="*/ 520 h 520"/>
                <a:gd name="T2" fmla="*/ 365 w 513"/>
                <a:gd name="T3" fmla="*/ 274 h 520"/>
                <a:gd name="T4" fmla="*/ 463 w 513"/>
                <a:gd name="T5" fmla="*/ 155 h 520"/>
                <a:gd name="T6" fmla="*/ 513 w 513"/>
                <a:gd name="T7" fmla="*/ 0 h 520"/>
                <a:gd name="T8" fmla="*/ 0 60000 65536"/>
                <a:gd name="T9" fmla="*/ 0 60000 65536"/>
                <a:gd name="T10" fmla="*/ 0 60000 65536"/>
                <a:gd name="T11" fmla="*/ 0 60000 65536"/>
                <a:gd name="T12" fmla="*/ 0 w 513"/>
                <a:gd name="T13" fmla="*/ 0 h 520"/>
                <a:gd name="T14" fmla="*/ 513 w 513"/>
                <a:gd name="T15" fmla="*/ 520 h 520"/>
              </a:gdLst>
              <a:ahLst/>
              <a:cxnLst>
                <a:cxn ang="T8">
                  <a:pos x="T0" y="T1"/>
                </a:cxn>
                <a:cxn ang="T9">
                  <a:pos x="T2" y="T3"/>
                </a:cxn>
                <a:cxn ang="T10">
                  <a:pos x="T4" y="T5"/>
                </a:cxn>
                <a:cxn ang="T11">
                  <a:pos x="T6" y="T7"/>
                </a:cxn>
              </a:cxnLst>
              <a:rect l="T12" t="T13" r="T14" b="T15"/>
              <a:pathLst>
                <a:path w="513" h="520">
                  <a:moveTo>
                    <a:pt x="0" y="520"/>
                  </a:moveTo>
                  <a:cubicBezTo>
                    <a:pt x="61" y="479"/>
                    <a:pt x="288" y="335"/>
                    <a:pt x="365" y="274"/>
                  </a:cubicBezTo>
                  <a:cubicBezTo>
                    <a:pt x="442" y="213"/>
                    <a:pt x="438" y="201"/>
                    <a:pt x="463" y="155"/>
                  </a:cubicBezTo>
                  <a:cubicBezTo>
                    <a:pt x="488" y="109"/>
                    <a:pt x="503" y="32"/>
                    <a:pt x="513" y="0"/>
                  </a:cubicBezTo>
                </a:path>
              </a:pathLst>
            </a:custGeom>
            <a:noFill/>
            <a:ln w="38100">
              <a:solidFill>
                <a:srgbClr val="008CB2"/>
              </a:solidFill>
              <a:round/>
              <a:headEnd type="triangle" w="med" len="med"/>
              <a:tailEnd/>
            </a:ln>
          </p:spPr>
          <p:txBody>
            <a:bodyPr wrap="none" tIns="91440" bIns="91440" anchor="ctr">
              <a:spAutoFit/>
            </a:bodyPr>
            <a:lstStyle/>
            <a:p>
              <a:pPr algn="ctr" eaLnBrk="0" hangingPunct="0"/>
              <a:endParaRPr lang="sv-SE"/>
            </a:p>
          </p:txBody>
        </p:sp>
        <p:sp>
          <p:nvSpPr>
            <p:cNvPr id="89" name="AutoShape 89"/>
            <p:cNvSpPr>
              <a:spLocks noChangeArrowheads="1"/>
            </p:cNvSpPr>
            <p:nvPr/>
          </p:nvSpPr>
          <p:spPr bwMode="invGray">
            <a:xfrm>
              <a:off x="5483" y="1983"/>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90" name="Line 90"/>
            <p:cNvSpPr>
              <a:spLocks noChangeShapeType="1"/>
            </p:cNvSpPr>
            <p:nvPr/>
          </p:nvSpPr>
          <p:spPr bwMode="invGray">
            <a:xfrm flipV="1">
              <a:off x="5516" y="2119"/>
              <a:ext cx="28" cy="176"/>
            </a:xfrm>
            <a:prstGeom prst="line">
              <a:avLst/>
            </a:prstGeom>
            <a:noFill/>
            <a:ln w="38100">
              <a:solidFill>
                <a:srgbClr val="008CB2"/>
              </a:solidFill>
              <a:round/>
              <a:headEnd type="triangle" w="med" len="med"/>
              <a:tailEnd/>
            </a:ln>
          </p:spPr>
          <p:txBody>
            <a:bodyPr tIns="91440" bIns="91440" anchor="ctr">
              <a:spAutoFit/>
            </a:bodyPr>
            <a:lstStyle/>
            <a:p>
              <a:endParaRPr lang="en-AU"/>
            </a:p>
          </p:txBody>
        </p:sp>
        <p:sp>
          <p:nvSpPr>
            <p:cNvPr id="91" name="Freeform 91"/>
            <p:cNvSpPr>
              <a:spLocks/>
            </p:cNvSpPr>
            <p:nvPr/>
          </p:nvSpPr>
          <p:spPr bwMode="invGray">
            <a:xfrm>
              <a:off x="4989" y="1719"/>
              <a:ext cx="548" cy="274"/>
            </a:xfrm>
            <a:custGeom>
              <a:avLst/>
              <a:gdLst>
                <a:gd name="T0" fmla="*/ 548 w 548"/>
                <a:gd name="T1" fmla="*/ 274 h 274"/>
                <a:gd name="T2" fmla="*/ 456 w 548"/>
                <a:gd name="T3" fmla="*/ 119 h 274"/>
                <a:gd name="T4" fmla="*/ 0 w 548"/>
                <a:gd name="T5" fmla="*/ 0 h 274"/>
                <a:gd name="T6" fmla="*/ 0 60000 65536"/>
                <a:gd name="T7" fmla="*/ 0 60000 65536"/>
                <a:gd name="T8" fmla="*/ 0 60000 65536"/>
                <a:gd name="T9" fmla="*/ 0 w 548"/>
                <a:gd name="T10" fmla="*/ 0 h 274"/>
                <a:gd name="T11" fmla="*/ 548 w 548"/>
                <a:gd name="T12" fmla="*/ 274 h 274"/>
              </a:gdLst>
              <a:ahLst/>
              <a:cxnLst>
                <a:cxn ang="T6">
                  <a:pos x="T0" y="T1"/>
                </a:cxn>
                <a:cxn ang="T7">
                  <a:pos x="T2" y="T3"/>
                </a:cxn>
                <a:cxn ang="T8">
                  <a:pos x="T4" y="T5"/>
                </a:cxn>
              </a:cxnLst>
              <a:rect l="T9" t="T10" r="T11" b="T12"/>
              <a:pathLst>
                <a:path w="548" h="274">
                  <a:moveTo>
                    <a:pt x="548" y="274"/>
                  </a:moveTo>
                  <a:cubicBezTo>
                    <a:pt x="547" y="219"/>
                    <a:pt x="547" y="165"/>
                    <a:pt x="456" y="119"/>
                  </a:cubicBezTo>
                  <a:cubicBezTo>
                    <a:pt x="365" y="73"/>
                    <a:pt x="182" y="36"/>
                    <a:pt x="0" y="0"/>
                  </a:cubicBezTo>
                </a:path>
              </a:pathLst>
            </a:custGeom>
            <a:noFill/>
            <a:ln w="38100">
              <a:solidFill>
                <a:srgbClr val="008CB2"/>
              </a:solidFill>
              <a:round/>
              <a:headEnd type="triangle" w="med" len="med"/>
              <a:tailEnd/>
            </a:ln>
          </p:spPr>
          <p:txBody>
            <a:bodyPr wrap="none" tIns="91440" bIns="91440" anchor="ctr">
              <a:spAutoFit/>
            </a:bodyPr>
            <a:lstStyle/>
            <a:p>
              <a:pPr algn="ctr" eaLnBrk="0" hangingPunct="0"/>
              <a:endParaRPr lang="sv-SE"/>
            </a:p>
          </p:txBody>
        </p:sp>
      </p:grpSp>
      <p:sp>
        <p:nvSpPr>
          <p:cNvPr id="92" name="AutoShape 92"/>
          <p:cNvSpPr>
            <a:spLocks noChangeArrowheads="1"/>
          </p:cNvSpPr>
          <p:nvPr/>
        </p:nvSpPr>
        <p:spPr bwMode="gray">
          <a:xfrm>
            <a:off x="3124200" y="3201988"/>
            <a:ext cx="646113" cy="711200"/>
          </a:xfrm>
          <a:prstGeom prst="rightArrow">
            <a:avLst>
              <a:gd name="adj1" fmla="val 50000"/>
              <a:gd name="adj2" fmla="val 25000"/>
            </a:avLst>
          </a:prstGeom>
          <a:solidFill>
            <a:srgbClr val="B2B2B2"/>
          </a:solidFill>
          <a:ln w="38100">
            <a:solidFill>
              <a:srgbClr val="004E5F"/>
            </a:solidFill>
            <a:miter lim="800000"/>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93" name="Text Box 111"/>
          <p:cNvSpPr txBox="1">
            <a:spLocks noChangeArrowheads="1"/>
          </p:cNvSpPr>
          <p:nvPr/>
        </p:nvSpPr>
        <p:spPr bwMode="auto">
          <a:xfrm>
            <a:off x="1525588" y="1238250"/>
            <a:ext cx="1746250" cy="458788"/>
          </a:xfrm>
          <a:prstGeom prst="rect">
            <a:avLst/>
          </a:prstGeom>
          <a:noFill/>
          <a:ln w="38100">
            <a:noFill/>
            <a:miter lim="800000"/>
            <a:headEnd/>
            <a:tailEnd/>
          </a:ln>
        </p:spPr>
        <p:txBody>
          <a:bodyPr wrap="none" tIns="91440" bIns="91440">
            <a:spAutoFit/>
          </a:bodyPr>
          <a:lstStyle/>
          <a:p>
            <a:pPr algn="ctr">
              <a:lnSpc>
                <a:spcPct val="90000"/>
              </a:lnSpc>
              <a:spcBef>
                <a:spcPct val="50000"/>
              </a:spcBef>
              <a:buNone/>
            </a:pPr>
            <a:r>
              <a:rPr lang="en-US" sz="2000" b="0" dirty="0">
                <a:latin typeface="Arial Narrow" pitchFamily="34" charset="0"/>
                <a:cs typeface="Arial" pitchFamily="34" charset="0"/>
              </a:rPr>
              <a:t>Start of use case</a:t>
            </a:r>
          </a:p>
        </p:txBody>
      </p:sp>
      <p:sp>
        <p:nvSpPr>
          <p:cNvPr id="94" name="Text Box 112"/>
          <p:cNvSpPr txBox="1">
            <a:spLocks noChangeArrowheads="1"/>
          </p:cNvSpPr>
          <p:nvPr/>
        </p:nvSpPr>
        <p:spPr bwMode="auto">
          <a:xfrm>
            <a:off x="1624013" y="5857892"/>
            <a:ext cx="1677987" cy="458788"/>
          </a:xfrm>
          <a:prstGeom prst="rect">
            <a:avLst/>
          </a:prstGeom>
          <a:noFill/>
          <a:ln w="38100">
            <a:noFill/>
            <a:miter lim="800000"/>
            <a:headEnd/>
            <a:tailEnd/>
          </a:ln>
        </p:spPr>
        <p:txBody>
          <a:bodyPr wrap="none" tIns="91440" bIns="91440">
            <a:spAutoFit/>
          </a:bodyPr>
          <a:lstStyle/>
          <a:p>
            <a:pPr algn="ctr">
              <a:lnSpc>
                <a:spcPct val="90000"/>
              </a:lnSpc>
              <a:spcBef>
                <a:spcPct val="50000"/>
              </a:spcBef>
              <a:buNone/>
            </a:pPr>
            <a:r>
              <a:rPr lang="en-US" sz="2000" b="0" dirty="0">
                <a:latin typeface="Arial Narrow" pitchFamily="34" charset="0"/>
                <a:cs typeface="Arial" pitchFamily="34" charset="0"/>
              </a:rPr>
              <a:t>End of use case</a:t>
            </a:r>
          </a:p>
        </p:txBody>
      </p:sp>
      <p:sp>
        <p:nvSpPr>
          <p:cNvPr id="95" name="Text Box 113"/>
          <p:cNvSpPr txBox="1">
            <a:spLocks noChangeArrowheads="1"/>
          </p:cNvSpPr>
          <p:nvPr/>
        </p:nvSpPr>
        <p:spPr bwMode="auto">
          <a:xfrm>
            <a:off x="357158" y="2085975"/>
            <a:ext cx="561975" cy="258763"/>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dirty="0"/>
              <a:t>Step</a:t>
            </a:r>
            <a:r>
              <a:rPr lang="en-US" dirty="0"/>
              <a:t> </a:t>
            </a:r>
            <a:r>
              <a:rPr lang="en-US" sz="2000" b="0" dirty="0">
                <a:latin typeface="Arial Narrow" pitchFamily="34" charset="0"/>
                <a:cs typeface="Arial" pitchFamily="34" charset="0"/>
              </a:rPr>
              <a:t>1</a:t>
            </a:r>
          </a:p>
        </p:txBody>
      </p:sp>
      <p:sp>
        <p:nvSpPr>
          <p:cNvPr id="96" name="Text Box 114"/>
          <p:cNvSpPr txBox="1">
            <a:spLocks noChangeArrowheads="1"/>
          </p:cNvSpPr>
          <p:nvPr/>
        </p:nvSpPr>
        <p:spPr bwMode="auto">
          <a:xfrm>
            <a:off x="357158" y="2586038"/>
            <a:ext cx="561975" cy="258762"/>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Step</a:t>
            </a:r>
            <a:r>
              <a:rPr lang="en-US"/>
              <a:t> </a:t>
            </a:r>
            <a:r>
              <a:rPr lang="en-US" sz="2000" b="0">
                <a:latin typeface="Arial Narrow" pitchFamily="34" charset="0"/>
                <a:cs typeface="Arial" pitchFamily="34" charset="0"/>
              </a:rPr>
              <a:t>2</a:t>
            </a:r>
          </a:p>
        </p:txBody>
      </p:sp>
      <p:sp>
        <p:nvSpPr>
          <p:cNvPr id="97" name="Text Box 115"/>
          <p:cNvSpPr txBox="1">
            <a:spLocks noChangeArrowheads="1"/>
          </p:cNvSpPr>
          <p:nvPr/>
        </p:nvSpPr>
        <p:spPr bwMode="auto">
          <a:xfrm>
            <a:off x="357158" y="3086100"/>
            <a:ext cx="561975" cy="258763"/>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Step</a:t>
            </a:r>
            <a:r>
              <a:rPr lang="en-US"/>
              <a:t> </a:t>
            </a:r>
            <a:r>
              <a:rPr lang="en-US" sz="2000" b="0">
                <a:latin typeface="Arial Narrow" pitchFamily="34" charset="0"/>
                <a:cs typeface="Arial" pitchFamily="34" charset="0"/>
              </a:rPr>
              <a:t>3</a:t>
            </a:r>
          </a:p>
        </p:txBody>
      </p:sp>
      <p:sp>
        <p:nvSpPr>
          <p:cNvPr id="98" name="Text Box 116"/>
          <p:cNvSpPr txBox="1">
            <a:spLocks noChangeArrowheads="1"/>
          </p:cNvSpPr>
          <p:nvPr/>
        </p:nvSpPr>
        <p:spPr bwMode="auto">
          <a:xfrm>
            <a:off x="357158" y="3586163"/>
            <a:ext cx="561975" cy="258762"/>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Step</a:t>
            </a:r>
            <a:r>
              <a:rPr lang="en-US"/>
              <a:t> </a:t>
            </a:r>
            <a:r>
              <a:rPr lang="en-US" sz="2000" b="0">
                <a:latin typeface="Arial Narrow" pitchFamily="34" charset="0"/>
                <a:cs typeface="Arial" pitchFamily="34" charset="0"/>
              </a:rPr>
              <a:t>4</a:t>
            </a:r>
          </a:p>
        </p:txBody>
      </p:sp>
      <p:sp>
        <p:nvSpPr>
          <p:cNvPr id="99" name="Text Box 117"/>
          <p:cNvSpPr txBox="1">
            <a:spLocks noChangeArrowheads="1"/>
          </p:cNvSpPr>
          <p:nvPr/>
        </p:nvSpPr>
        <p:spPr bwMode="auto">
          <a:xfrm>
            <a:off x="357158" y="4086225"/>
            <a:ext cx="561975" cy="258763"/>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Step</a:t>
            </a:r>
            <a:r>
              <a:rPr lang="en-US"/>
              <a:t> </a:t>
            </a:r>
            <a:r>
              <a:rPr lang="en-US" sz="2000" b="0">
                <a:latin typeface="Arial Narrow" pitchFamily="34" charset="0"/>
                <a:cs typeface="Arial" pitchFamily="34" charset="0"/>
              </a:rPr>
              <a:t>5</a:t>
            </a:r>
          </a:p>
        </p:txBody>
      </p:sp>
      <p:sp>
        <p:nvSpPr>
          <p:cNvPr id="100" name="Text Box 118"/>
          <p:cNvSpPr txBox="1">
            <a:spLocks noChangeArrowheads="1"/>
          </p:cNvSpPr>
          <p:nvPr/>
        </p:nvSpPr>
        <p:spPr bwMode="auto">
          <a:xfrm>
            <a:off x="357158" y="4586288"/>
            <a:ext cx="561975" cy="258762"/>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Step</a:t>
            </a:r>
            <a:r>
              <a:rPr lang="en-US"/>
              <a:t> </a:t>
            </a:r>
            <a:r>
              <a:rPr lang="en-US" sz="2000" b="0">
                <a:latin typeface="Arial Narrow" pitchFamily="34" charset="0"/>
                <a:cs typeface="Arial" pitchFamily="34" charset="0"/>
              </a:rPr>
              <a:t>6</a:t>
            </a:r>
          </a:p>
        </p:txBody>
      </p:sp>
      <p:sp>
        <p:nvSpPr>
          <p:cNvPr id="101" name="Text Box 119"/>
          <p:cNvSpPr txBox="1">
            <a:spLocks noChangeArrowheads="1"/>
          </p:cNvSpPr>
          <p:nvPr/>
        </p:nvSpPr>
        <p:spPr bwMode="auto">
          <a:xfrm>
            <a:off x="357158" y="5086350"/>
            <a:ext cx="561975" cy="258763"/>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Step</a:t>
            </a:r>
            <a:r>
              <a:rPr lang="en-US"/>
              <a:t> </a:t>
            </a:r>
            <a:r>
              <a:rPr lang="en-US" sz="2000" b="0">
                <a:latin typeface="Arial Narrow" pitchFamily="34" charset="0"/>
                <a:cs typeface="Arial" pitchFamily="34" charset="0"/>
              </a:rPr>
              <a:t>7</a:t>
            </a:r>
          </a:p>
        </p:txBody>
      </p:sp>
      <p:sp>
        <p:nvSpPr>
          <p:cNvPr id="102" name="Text Box 122"/>
          <p:cNvSpPr txBox="1">
            <a:spLocks noChangeArrowheads="1"/>
          </p:cNvSpPr>
          <p:nvPr/>
        </p:nvSpPr>
        <p:spPr bwMode="auto">
          <a:xfrm>
            <a:off x="2093913" y="2401888"/>
            <a:ext cx="561975" cy="258762"/>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Alt</a:t>
            </a:r>
            <a:r>
              <a:rPr lang="en-US"/>
              <a:t> </a:t>
            </a:r>
            <a:r>
              <a:rPr lang="en-US" sz="2000" b="0">
                <a:latin typeface="Arial Narrow" pitchFamily="34" charset="0"/>
                <a:cs typeface="Arial" pitchFamily="34" charset="0"/>
              </a:rPr>
              <a:t>1</a:t>
            </a:r>
          </a:p>
        </p:txBody>
      </p:sp>
      <p:sp>
        <p:nvSpPr>
          <p:cNvPr id="103" name="Text Box 127"/>
          <p:cNvSpPr txBox="1">
            <a:spLocks noChangeArrowheads="1"/>
          </p:cNvSpPr>
          <p:nvPr/>
        </p:nvSpPr>
        <p:spPr bwMode="auto">
          <a:xfrm>
            <a:off x="2093913" y="4587875"/>
            <a:ext cx="561975" cy="258763"/>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Alt</a:t>
            </a:r>
            <a:r>
              <a:rPr lang="en-US"/>
              <a:t> </a:t>
            </a:r>
            <a:r>
              <a:rPr lang="en-US" sz="2000" b="0">
                <a:latin typeface="Arial Narrow" pitchFamily="34" charset="0"/>
                <a:cs typeface="Arial" pitchFamily="34" charset="0"/>
              </a:rPr>
              <a:t>2</a:t>
            </a:r>
          </a:p>
        </p:txBody>
      </p:sp>
      <p:sp>
        <p:nvSpPr>
          <p:cNvPr id="104" name="Text Box 132"/>
          <p:cNvSpPr txBox="1">
            <a:spLocks noChangeArrowheads="1"/>
          </p:cNvSpPr>
          <p:nvPr/>
        </p:nvSpPr>
        <p:spPr bwMode="auto">
          <a:xfrm>
            <a:off x="2351088" y="3429000"/>
            <a:ext cx="561975" cy="258763"/>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Alt</a:t>
            </a:r>
            <a:r>
              <a:rPr lang="en-US"/>
              <a:t> </a:t>
            </a:r>
            <a:r>
              <a:rPr lang="en-US" sz="2000" b="0">
                <a:latin typeface="Arial Narrow" pitchFamily="34" charset="0"/>
                <a:cs typeface="Arial" pitchFamily="34" charset="0"/>
              </a:rPr>
              <a:t>3</a:t>
            </a:r>
          </a:p>
        </p:txBody>
      </p:sp>
      <p:sp>
        <p:nvSpPr>
          <p:cNvPr id="105" name="Text Box 139"/>
          <p:cNvSpPr txBox="1">
            <a:spLocks noChangeArrowheads="1"/>
          </p:cNvSpPr>
          <p:nvPr/>
        </p:nvSpPr>
        <p:spPr bwMode="auto">
          <a:xfrm>
            <a:off x="593725" y="763588"/>
            <a:ext cx="1558119" cy="416781"/>
          </a:xfrm>
          <a:prstGeom prst="rect">
            <a:avLst/>
          </a:prstGeom>
          <a:noFill/>
          <a:ln w="12700" algn="ctr">
            <a:solidFill>
              <a:schemeClr val="tx1"/>
            </a:solidFill>
            <a:miter lim="800000"/>
            <a:headEnd/>
            <a:tailEnd/>
          </a:ln>
        </p:spPr>
        <p:txBody>
          <a:bodyPr wrap="none" lIns="107950" tIns="53975" rIns="107950" bIns="53975">
            <a:spAutoFit/>
          </a:bodyPr>
          <a:lstStyle/>
          <a:p>
            <a:pPr>
              <a:buNone/>
            </a:pPr>
            <a:r>
              <a:rPr lang="en-US" dirty="0"/>
              <a:t>1 Use Case</a:t>
            </a:r>
          </a:p>
        </p:txBody>
      </p:sp>
      <p:sp>
        <p:nvSpPr>
          <p:cNvPr id="106" name="Text Box 140"/>
          <p:cNvSpPr txBox="1">
            <a:spLocks noChangeArrowheads="1"/>
          </p:cNvSpPr>
          <p:nvPr/>
        </p:nvSpPr>
        <p:spPr bwMode="auto">
          <a:xfrm>
            <a:off x="5110163" y="763588"/>
            <a:ext cx="2269852" cy="416781"/>
          </a:xfrm>
          <a:prstGeom prst="rect">
            <a:avLst/>
          </a:prstGeom>
          <a:noFill/>
          <a:ln w="12700" algn="ctr">
            <a:solidFill>
              <a:schemeClr val="tx1"/>
            </a:solidFill>
            <a:miter lim="800000"/>
            <a:headEnd/>
            <a:tailEnd/>
          </a:ln>
        </p:spPr>
        <p:txBody>
          <a:bodyPr wrap="none" lIns="107950" tIns="53975" rIns="107950" bIns="53975">
            <a:spAutoFit/>
          </a:bodyPr>
          <a:lstStyle/>
          <a:p>
            <a:pPr>
              <a:buNone/>
            </a:pPr>
            <a:r>
              <a:rPr lang="en-US" dirty="0"/>
              <a:t>Many scenarios…</a:t>
            </a:r>
          </a:p>
        </p:txBody>
      </p:sp>
      <p:grpSp>
        <p:nvGrpSpPr>
          <p:cNvPr id="107" name="Group 117"/>
          <p:cNvGrpSpPr>
            <a:grpSpLocks/>
          </p:cNvGrpSpPr>
          <p:nvPr/>
        </p:nvGrpSpPr>
        <p:grpSpPr bwMode="auto">
          <a:xfrm>
            <a:off x="1069975" y="1322388"/>
            <a:ext cx="1252538" cy="4784725"/>
            <a:chOff x="674" y="833"/>
            <a:chExt cx="789" cy="3014"/>
          </a:xfrm>
        </p:grpSpPr>
        <p:sp>
          <p:nvSpPr>
            <p:cNvPr id="108" name="AutoShape 94"/>
            <p:cNvSpPr>
              <a:spLocks noChangeArrowheads="1"/>
            </p:cNvSpPr>
            <p:nvPr/>
          </p:nvSpPr>
          <p:spPr bwMode="gray">
            <a:xfrm>
              <a:off x="689" y="1329"/>
              <a:ext cx="140" cy="141"/>
            </a:xfrm>
            <a:prstGeom prst="flowChartConnector">
              <a:avLst/>
            </a:prstGeom>
            <a:solidFill>
              <a:srgbClr val="004E5F"/>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09" name="AutoShape 95"/>
            <p:cNvSpPr>
              <a:spLocks noChangeArrowheads="1"/>
            </p:cNvSpPr>
            <p:nvPr/>
          </p:nvSpPr>
          <p:spPr bwMode="gray">
            <a:xfrm>
              <a:off x="689" y="1644"/>
              <a:ext cx="140" cy="141"/>
            </a:xfrm>
            <a:prstGeom prst="flowChartConnector">
              <a:avLst/>
            </a:prstGeom>
            <a:solidFill>
              <a:srgbClr val="004E5F"/>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10" name="AutoShape 96"/>
            <p:cNvSpPr>
              <a:spLocks noChangeArrowheads="1"/>
            </p:cNvSpPr>
            <p:nvPr/>
          </p:nvSpPr>
          <p:spPr bwMode="gray">
            <a:xfrm>
              <a:off x="689" y="1960"/>
              <a:ext cx="140" cy="141"/>
            </a:xfrm>
            <a:prstGeom prst="flowChartConnector">
              <a:avLst/>
            </a:prstGeom>
            <a:solidFill>
              <a:srgbClr val="004E5F"/>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11" name="AutoShape 97"/>
            <p:cNvSpPr>
              <a:spLocks noChangeArrowheads="1"/>
            </p:cNvSpPr>
            <p:nvPr/>
          </p:nvSpPr>
          <p:spPr bwMode="gray">
            <a:xfrm>
              <a:off x="689" y="2276"/>
              <a:ext cx="140" cy="141"/>
            </a:xfrm>
            <a:prstGeom prst="flowChartConnector">
              <a:avLst/>
            </a:prstGeom>
            <a:solidFill>
              <a:srgbClr val="004E5F"/>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12" name="AutoShape 98"/>
            <p:cNvSpPr>
              <a:spLocks noChangeArrowheads="1"/>
            </p:cNvSpPr>
            <p:nvPr/>
          </p:nvSpPr>
          <p:spPr bwMode="gray">
            <a:xfrm>
              <a:off x="689" y="2591"/>
              <a:ext cx="140" cy="141"/>
            </a:xfrm>
            <a:prstGeom prst="flowChartConnector">
              <a:avLst/>
            </a:prstGeom>
            <a:solidFill>
              <a:srgbClr val="004E5F"/>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13" name="AutoShape 99"/>
            <p:cNvSpPr>
              <a:spLocks noChangeArrowheads="1"/>
            </p:cNvSpPr>
            <p:nvPr/>
          </p:nvSpPr>
          <p:spPr bwMode="gray">
            <a:xfrm>
              <a:off x="689" y="2907"/>
              <a:ext cx="140" cy="141"/>
            </a:xfrm>
            <a:prstGeom prst="flowChartConnector">
              <a:avLst/>
            </a:prstGeom>
            <a:solidFill>
              <a:srgbClr val="004E5F"/>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14" name="AutoShape 100"/>
            <p:cNvSpPr>
              <a:spLocks noChangeArrowheads="1"/>
            </p:cNvSpPr>
            <p:nvPr/>
          </p:nvSpPr>
          <p:spPr bwMode="gray">
            <a:xfrm>
              <a:off x="689" y="3223"/>
              <a:ext cx="140" cy="141"/>
            </a:xfrm>
            <a:prstGeom prst="flowChartConnector">
              <a:avLst/>
            </a:prstGeom>
            <a:solidFill>
              <a:srgbClr val="004E5F"/>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15" name="AutoShape 101"/>
            <p:cNvSpPr>
              <a:spLocks noChangeArrowheads="1"/>
            </p:cNvSpPr>
            <p:nvPr/>
          </p:nvSpPr>
          <p:spPr bwMode="gray">
            <a:xfrm>
              <a:off x="674" y="833"/>
              <a:ext cx="140" cy="141"/>
            </a:xfrm>
            <a:prstGeom prst="flowChartConnector">
              <a:avLst/>
            </a:prstGeom>
            <a:solidFill>
              <a:schemeClr val="tx1"/>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16" name="Line 102"/>
            <p:cNvSpPr>
              <a:spLocks noChangeShapeType="1"/>
            </p:cNvSpPr>
            <p:nvPr/>
          </p:nvSpPr>
          <p:spPr bwMode="gray">
            <a:xfrm>
              <a:off x="756" y="996"/>
              <a:ext cx="0" cy="330"/>
            </a:xfrm>
            <a:prstGeom prst="line">
              <a:avLst/>
            </a:prstGeom>
            <a:noFill/>
            <a:ln w="38100">
              <a:solidFill>
                <a:schemeClr val="tx1"/>
              </a:solidFill>
              <a:round/>
              <a:headEnd/>
              <a:tailEnd type="triangle" w="med" len="med"/>
            </a:ln>
          </p:spPr>
          <p:txBody>
            <a:bodyPr wrap="none" tIns="91440" bIns="91440" anchor="ctr">
              <a:spAutoFit/>
            </a:bodyPr>
            <a:lstStyle/>
            <a:p>
              <a:endParaRPr lang="en-AU"/>
            </a:p>
          </p:txBody>
        </p:sp>
        <p:sp>
          <p:nvSpPr>
            <p:cNvPr id="117" name="Line 103"/>
            <p:cNvSpPr>
              <a:spLocks noChangeShapeType="1"/>
            </p:cNvSpPr>
            <p:nvPr/>
          </p:nvSpPr>
          <p:spPr bwMode="gray">
            <a:xfrm>
              <a:off x="756" y="1464"/>
              <a:ext cx="0" cy="174"/>
            </a:xfrm>
            <a:prstGeom prst="line">
              <a:avLst/>
            </a:prstGeom>
            <a:noFill/>
            <a:ln w="38100">
              <a:solidFill>
                <a:schemeClr val="tx1"/>
              </a:solidFill>
              <a:round/>
              <a:headEnd/>
              <a:tailEnd type="triangle" w="med" len="med"/>
            </a:ln>
          </p:spPr>
          <p:txBody>
            <a:bodyPr tIns="91440" bIns="91440" anchor="ctr">
              <a:spAutoFit/>
            </a:bodyPr>
            <a:lstStyle/>
            <a:p>
              <a:endParaRPr lang="en-AU"/>
            </a:p>
          </p:txBody>
        </p:sp>
        <p:sp>
          <p:nvSpPr>
            <p:cNvPr id="118" name="Line 104"/>
            <p:cNvSpPr>
              <a:spLocks noChangeShapeType="1"/>
            </p:cNvSpPr>
            <p:nvPr/>
          </p:nvSpPr>
          <p:spPr bwMode="gray">
            <a:xfrm>
              <a:off x="756" y="1776"/>
              <a:ext cx="0" cy="174"/>
            </a:xfrm>
            <a:prstGeom prst="line">
              <a:avLst/>
            </a:prstGeom>
            <a:noFill/>
            <a:ln w="38100">
              <a:solidFill>
                <a:schemeClr val="tx1"/>
              </a:solidFill>
              <a:round/>
              <a:headEnd/>
              <a:tailEnd type="triangle" w="med" len="med"/>
            </a:ln>
          </p:spPr>
          <p:txBody>
            <a:bodyPr tIns="91440" bIns="91440" anchor="ctr">
              <a:spAutoFit/>
            </a:bodyPr>
            <a:lstStyle/>
            <a:p>
              <a:endParaRPr lang="en-AU"/>
            </a:p>
          </p:txBody>
        </p:sp>
        <p:sp>
          <p:nvSpPr>
            <p:cNvPr id="119" name="Line 105"/>
            <p:cNvSpPr>
              <a:spLocks noChangeShapeType="1"/>
            </p:cNvSpPr>
            <p:nvPr/>
          </p:nvSpPr>
          <p:spPr bwMode="gray">
            <a:xfrm>
              <a:off x="756" y="2100"/>
              <a:ext cx="0" cy="174"/>
            </a:xfrm>
            <a:prstGeom prst="line">
              <a:avLst/>
            </a:prstGeom>
            <a:noFill/>
            <a:ln w="38100">
              <a:solidFill>
                <a:schemeClr val="tx1"/>
              </a:solidFill>
              <a:round/>
              <a:headEnd/>
              <a:tailEnd type="triangle" w="med" len="med"/>
            </a:ln>
          </p:spPr>
          <p:txBody>
            <a:bodyPr tIns="91440" bIns="91440" anchor="ctr">
              <a:spAutoFit/>
            </a:bodyPr>
            <a:lstStyle/>
            <a:p>
              <a:endParaRPr lang="en-AU"/>
            </a:p>
          </p:txBody>
        </p:sp>
        <p:sp>
          <p:nvSpPr>
            <p:cNvPr id="120" name="Line 106"/>
            <p:cNvSpPr>
              <a:spLocks noChangeShapeType="1"/>
            </p:cNvSpPr>
            <p:nvPr/>
          </p:nvSpPr>
          <p:spPr bwMode="gray">
            <a:xfrm>
              <a:off x="756" y="2418"/>
              <a:ext cx="0" cy="174"/>
            </a:xfrm>
            <a:prstGeom prst="line">
              <a:avLst/>
            </a:prstGeom>
            <a:noFill/>
            <a:ln w="38100">
              <a:solidFill>
                <a:schemeClr val="tx1"/>
              </a:solidFill>
              <a:round/>
              <a:headEnd/>
              <a:tailEnd type="triangle" w="med" len="med"/>
            </a:ln>
          </p:spPr>
          <p:txBody>
            <a:bodyPr tIns="91440" bIns="91440" anchor="ctr">
              <a:spAutoFit/>
            </a:bodyPr>
            <a:lstStyle/>
            <a:p>
              <a:endParaRPr lang="en-AU"/>
            </a:p>
          </p:txBody>
        </p:sp>
        <p:sp>
          <p:nvSpPr>
            <p:cNvPr id="121" name="Line 107"/>
            <p:cNvSpPr>
              <a:spLocks noChangeShapeType="1"/>
            </p:cNvSpPr>
            <p:nvPr/>
          </p:nvSpPr>
          <p:spPr bwMode="gray">
            <a:xfrm>
              <a:off x="756" y="2724"/>
              <a:ext cx="0" cy="174"/>
            </a:xfrm>
            <a:prstGeom prst="line">
              <a:avLst/>
            </a:prstGeom>
            <a:noFill/>
            <a:ln w="38100">
              <a:solidFill>
                <a:schemeClr val="tx1"/>
              </a:solidFill>
              <a:round/>
              <a:headEnd/>
              <a:tailEnd type="triangle" w="med" len="med"/>
            </a:ln>
          </p:spPr>
          <p:txBody>
            <a:bodyPr tIns="91440" bIns="91440" anchor="ctr">
              <a:spAutoFit/>
            </a:bodyPr>
            <a:lstStyle/>
            <a:p>
              <a:endParaRPr lang="en-AU"/>
            </a:p>
          </p:txBody>
        </p:sp>
        <p:sp>
          <p:nvSpPr>
            <p:cNvPr id="122" name="Line 108"/>
            <p:cNvSpPr>
              <a:spLocks noChangeShapeType="1"/>
            </p:cNvSpPr>
            <p:nvPr/>
          </p:nvSpPr>
          <p:spPr bwMode="gray">
            <a:xfrm>
              <a:off x="756" y="3048"/>
              <a:ext cx="0" cy="174"/>
            </a:xfrm>
            <a:prstGeom prst="line">
              <a:avLst/>
            </a:prstGeom>
            <a:noFill/>
            <a:ln w="38100">
              <a:solidFill>
                <a:schemeClr val="tx1"/>
              </a:solidFill>
              <a:round/>
              <a:headEnd/>
              <a:tailEnd type="triangle" w="med" len="med"/>
            </a:ln>
          </p:spPr>
          <p:txBody>
            <a:bodyPr tIns="91440" bIns="91440" anchor="ctr">
              <a:spAutoFit/>
            </a:bodyPr>
            <a:lstStyle/>
            <a:p>
              <a:endParaRPr lang="en-AU"/>
            </a:p>
          </p:txBody>
        </p:sp>
        <p:sp>
          <p:nvSpPr>
            <p:cNvPr id="123" name="Line 110"/>
            <p:cNvSpPr>
              <a:spLocks noChangeShapeType="1"/>
            </p:cNvSpPr>
            <p:nvPr/>
          </p:nvSpPr>
          <p:spPr bwMode="gray">
            <a:xfrm>
              <a:off x="756" y="3360"/>
              <a:ext cx="0" cy="338"/>
            </a:xfrm>
            <a:prstGeom prst="line">
              <a:avLst/>
            </a:prstGeom>
            <a:noFill/>
            <a:ln w="38100">
              <a:solidFill>
                <a:schemeClr val="tx1"/>
              </a:solidFill>
              <a:round/>
              <a:headEnd/>
              <a:tailEnd type="triangle" w="med" len="med"/>
            </a:ln>
          </p:spPr>
          <p:txBody>
            <a:bodyPr tIns="91440" bIns="91440" anchor="ctr">
              <a:spAutoFit/>
            </a:bodyPr>
            <a:lstStyle/>
            <a:p>
              <a:endParaRPr lang="en-AU"/>
            </a:p>
          </p:txBody>
        </p:sp>
        <p:sp>
          <p:nvSpPr>
            <p:cNvPr id="124" name="AutoShape 121"/>
            <p:cNvSpPr>
              <a:spLocks noChangeArrowheads="1"/>
            </p:cNvSpPr>
            <p:nvPr/>
          </p:nvSpPr>
          <p:spPr bwMode="gray">
            <a:xfrm>
              <a:off x="1137" y="1515"/>
              <a:ext cx="140" cy="141"/>
            </a:xfrm>
            <a:prstGeom prst="flowChartConnector">
              <a:avLst/>
            </a:prstGeom>
            <a:solidFill>
              <a:srgbClr val="004E5F"/>
            </a:solidFill>
            <a:ln w="38100">
              <a:solidFill>
                <a:srgbClr val="E60702"/>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25" name="Freeform 123"/>
            <p:cNvSpPr>
              <a:spLocks/>
            </p:cNvSpPr>
            <p:nvPr/>
          </p:nvSpPr>
          <p:spPr bwMode="invGray">
            <a:xfrm>
              <a:off x="838" y="1388"/>
              <a:ext cx="358" cy="134"/>
            </a:xfrm>
            <a:custGeom>
              <a:avLst/>
              <a:gdLst>
                <a:gd name="T0" fmla="*/ 0 w 358"/>
                <a:gd name="T1" fmla="*/ 0 h 134"/>
                <a:gd name="T2" fmla="*/ 260 w 358"/>
                <a:gd name="T3" fmla="*/ 22 h 134"/>
                <a:gd name="T4" fmla="*/ 358 w 358"/>
                <a:gd name="T5" fmla="*/ 134 h 134"/>
                <a:gd name="T6" fmla="*/ 0 60000 65536"/>
                <a:gd name="T7" fmla="*/ 0 60000 65536"/>
                <a:gd name="T8" fmla="*/ 0 60000 65536"/>
                <a:gd name="T9" fmla="*/ 0 w 358"/>
                <a:gd name="T10" fmla="*/ 0 h 134"/>
                <a:gd name="T11" fmla="*/ 358 w 358"/>
                <a:gd name="T12" fmla="*/ 134 h 134"/>
              </a:gdLst>
              <a:ahLst/>
              <a:cxnLst>
                <a:cxn ang="T6">
                  <a:pos x="T0" y="T1"/>
                </a:cxn>
                <a:cxn ang="T7">
                  <a:pos x="T2" y="T3"/>
                </a:cxn>
                <a:cxn ang="T8">
                  <a:pos x="T4" y="T5"/>
                </a:cxn>
              </a:cxnLst>
              <a:rect l="T9" t="T10" r="T11" b="T12"/>
              <a:pathLst>
                <a:path w="358" h="134">
                  <a:moveTo>
                    <a:pt x="0" y="0"/>
                  </a:moveTo>
                  <a:cubicBezTo>
                    <a:pt x="100" y="0"/>
                    <a:pt x="200" y="0"/>
                    <a:pt x="260" y="22"/>
                  </a:cubicBezTo>
                  <a:cubicBezTo>
                    <a:pt x="320" y="44"/>
                    <a:pt x="339" y="89"/>
                    <a:pt x="358" y="134"/>
                  </a:cubicBezTo>
                </a:path>
              </a:pathLst>
            </a:custGeom>
            <a:noFill/>
            <a:ln w="38100">
              <a:solidFill>
                <a:srgbClr val="E60702"/>
              </a:solidFill>
              <a:round/>
              <a:headEnd/>
              <a:tailEnd type="triangle" w="med" len="med"/>
            </a:ln>
          </p:spPr>
          <p:txBody>
            <a:bodyPr wrap="none" tIns="91440" bIns="91440" anchor="ctr">
              <a:spAutoFit/>
            </a:bodyPr>
            <a:lstStyle/>
            <a:p>
              <a:pPr algn="ctr" eaLnBrk="0" hangingPunct="0"/>
              <a:endParaRPr lang="sv-SE"/>
            </a:p>
          </p:txBody>
        </p:sp>
        <p:sp>
          <p:nvSpPr>
            <p:cNvPr id="126" name="Freeform 124"/>
            <p:cNvSpPr>
              <a:spLocks/>
            </p:cNvSpPr>
            <p:nvPr/>
          </p:nvSpPr>
          <p:spPr bwMode="invGray">
            <a:xfrm>
              <a:off x="852" y="1669"/>
              <a:ext cx="352" cy="363"/>
            </a:xfrm>
            <a:custGeom>
              <a:avLst/>
              <a:gdLst>
                <a:gd name="T0" fmla="*/ 344 w 352"/>
                <a:gd name="T1" fmla="*/ 0 h 363"/>
                <a:gd name="T2" fmla="*/ 295 w 352"/>
                <a:gd name="T3" fmla="*/ 303 h 363"/>
                <a:gd name="T4" fmla="*/ 0 w 352"/>
                <a:gd name="T5" fmla="*/ 359 h 363"/>
                <a:gd name="T6" fmla="*/ 0 60000 65536"/>
                <a:gd name="T7" fmla="*/ 0 60000 65536"/>
                <a:gd name="T8" fmla="*/ 0 60000 65536"/>
                <a:gd name="T9" fmla="*/ 0 w 352"/>
                <a:gd name="T10" fmla="*/ 0 h 363"/>
                <a:gd name="T11" fmla="*/ 352 w 352"/>
                <a:gd name="T12" fmla="*/ 363 h 363"/>
              </a:gdLst>
              <a:ahLst/>
              <a:cxnLst>
                <a:cxn ang="T6">
                  <a:pos x="T0" y="T1"/>
                </a:cxn>
                <a:cxn ang="T7">
                  <a:pos x="T2" y="T3"/>
                </a:cxn>
                <a:cxn ang="T8">
                  <a:pos x="T4" y="T5"/>
                </a:cxn>
              </a:cxnLst>
              <a:rect l="T9" t="T10" r="T11" b="T12"/>
              <a:pathLst>
                <a:path w="352" h="363">
                  <a:moveTo>
                    <a:pt x="344" y="0"/>
                  </a:moveTo>
                  <a:cubicBezTo>
                    <a:pt x="336" y="50"/>
                    <a:pt x="352" y="243"/>
                    <a:pt x="295" y="303"/>
                  </a:cubicBezTo>
                  <a:cubicBezTo>
                    <a:pt x="238" y="363"/>
                    <a:pt x="61" y="347"/>
                    <a:pt x="0" y="359"/>
                  </a:cubicBezTo>
                </a:path>
              </a:pathLst>
            </a:custGeom>
            <a:noFill/>
            <a:ln w="38100">
              <a:solidFill>
                <a:srgbClr val="E60702"/>
              </a:solidFill>
              <a:round/>
              <a:headEnd/>
              <a:tailEnd type="triangle" w="med" len="med"/>
            </a:ln>
          </p:spPr>
          <p:txBody>
            <a:bodyPr wrap="none" tIns="91440" bIns="91440" anchor="ctr">
              <a:spAutoFit/>
            </a:bodyPr>
            <a:lstStyle/>
            <a:p>
              <a:pPr algn="ctr" eaLnBrk="0" hangingPunct="0"/>
              <a:endParaRPr lang="sv-SE"/>
            </a:p>
          </p:txBody>
        </p:sp>
        <p:sp>
          <p:nvSpPr>
            <p:cNvPr id="127" name="Freeform 128"/>
            <p:cNvSpPr>
              <a:spLocks/>
            </p:cNvSpPr>
            <p:nvPr/>
          </p:nvSpPr>
          <p:spPr bwMode="invGray">
            <a:xfrm>
              <a:off x="845" y="2654"/>
              <a:ext cx="351" cy="252"/>
            </a:xfrm>
            <a:custGeom>
              <a:avLst/>
              <a:gdLst>
                <a:gd name="T0" fmla="*/ 0 w 351"/>
                <a:gd name="T1" fmla="*/ 6 h 252"/>
                <a:gd name="T2" fmla="*/ 288 w 351"/>
                <a:gd name="T3" fmla="*/ 41 h 252"/>
                <a:gd name="T4" fmla="*/ 351 w 351"/>
                <a:gd name="T5" fmla="*/ 252 h 252"/>
                <a:gd name="T6" fmla="*/ 0 60000 65536"/>
                <a:gd name="T7" fmla="*/ 0 60000 65536"/>
                <a:gd name="T8" fmla="*/ 0 60000 65536"/>
                <a:gd name="T9" fmla="*/ 0 w 351"/>
                <a:gd name="T10" fmla="*/ 0 h 252"/>
                <a:gd name="T11" fmla="*/ 351 w 351"/>
                <a:gd name="T12" fmla="*/ 252 h 252"/>
              </a:gdLst>
              <a:ahLst/>
              <a:cxnLst>
                <a:cxn ang="T6">
                  <a:pos x="T0" y="T1"/>
                </a:cxn>
                <a:cxn ang="T7">
                  <a:pos x="T2" y="T3"/>
                </a:cxn>
                <a:cxn ang="T8">
                  <a:pos x="T4" y="T5"/>
                </a:cxn>
              </a:cxnLst>
              <a:rect l="T9" t="T10" r="T11" b="T12"/>
              <a:pathLst>
                <a:path w="351" h="252">
                  <a:moveTo>
                    <a:pt x="0" y="6"/>
                  </a:moveTo>
                  <a:cubicBezTo>
                    <a:pt x="48" y="12"/>
                    <a:pt x="230" y="0"/>
                    <a:pt x="288" y="41"/>
                  </a:cubicBezTo>
                  <a:cubicBezTo>
                    <a:pt x="346" y="82"/>
                    <a:pt x="338" y="208"/>
                    <a:pt x="351" y="252"/>
                  </a:cubicBezTo>
                </a:path>
              </a:pathLst>
            </a:custGeom>
            <a:noFill/>
            <a:ln w="38100">
              <a:solidFill>
                <a:srgbClr val="E60702"/>
              </a:solidFill>
              <a:round/>
              <a:headEnd/>
              <a:tailEnd type="triangle" w="med" len="med"/>
            </a:ln>
          </p:spPr>
          <p:txBody>
            <a:bodyPr wrap="none" tIns="91440" bIns="91440" anchor="ctr">
              <a:spAutoFit/>
            </a:bodyPr>
            <a:lstStyle/>
            <a:p>
              <a:pPr algn="ctr" eaLnBrk="0" hangingPunct="0"/>
              <a:endParaRPr lang="sv-SE"/>
            </a:p>
          </p:txBody>
        </p:sp>
        <p:sp>
          <p:nvSpPr>
            <p:cNvPr id="128" name="Freeform 129"/>
            <p:cNvSpPr>
              <a:spLocks/>
            </p:cNvSpPr>
            <p:nvPr/>
          </p:nvSpPr>
          <p:spPr bwMode="invGray">
            <a:xfrm>
              <a:off x="852" y="3039"/>
              <a:ext cx="351" cy="682"/>
            </a:xfrm>
            <a:custGeom>
              <a:avLst/>
              <a:gdLst>
                <a:gd name="T0" fmla="*/ 351 w 351"/>
                <a:gd name="T1" fmla="*/ 0 h 682"/>
                <a:gd name="T2" fmla="*/ 288 w 351"/>
                <a:gd name="T3" fmla="*/ 408 h 682"/>
                <a:gd name="T4" fmla="*/ 0 w 351"/>
                <a:gd name="T5" fmla="*/ 682 h 682"/>
                <a:gd name="T6" fmla="*/ 0 60000 65536"/>
                <a:gd name="T7" fmla="*/ 0 60000 65536"/>
                <a:gd name="T8" fmla="*/ 0 60000 65536"/>
                <a:gd name="T9" fmla="*/ 0 w 351"/>
                <a:gd name="T10" fmla="*/ 0 h 682"/>
                <a:gd name="T11" fmla="*/ 351 w 351"/>
                <a:gd name="T12" fmla="*/ 682 h 682"/>
              </a:gdLst>
              <a:ahLst/>
              <a:cxnLst>
                <a:cxn ang="T6">
                  <a:pos x="T0" y="T1"/>
                </a:cxn>
                <a:cxn ang="T7">
                  <a:pos x="T2" y="T3"/>
                </a:cxn>
                <a:cxn ang="T8">
                  <a:pos x="T4" y="T5"/>
                </a:cxn>
              </a:cxnLst>
              <a:rect l="T9" t="T10" r="T11" b="T12"/>
              <a:pathLst>
                <a:path w="351" h="682">
                  <a:moveTo>
                    <a:pt x="351" y="0"/>
                  </a:moveTo>
                  <a:cubicBezTo>
                    <a:pt x="340" y="68"/>
                    <a:pt x="347" y="294"/>
                    <a:pt x="288" y="408"/>
                  </a:cubicBezTo>
                  <a:cubicBezTo>
                    <a:pt x="229" y="522"/>
                    <a:pt x="60" y="625"/>
                    <a:pt x="0" y="682"/>
                  </a:cubicBezTo>
                </a:path>
              </a:pathLst>
            </a:custGeom>
            <a:noFill/>
            <a:ln w="38100">
              <a:solidFill>
                <a:srgbClr val="E60702"/>
              </a:solidFill>
              <a:round/>
              <a:headEnd/>
              <a:tailEnd type="triangle" w="med" len="med"/>
            </a:ln>
          </p:spPr>
          <p:txBody>
            <a:bodyPr wrap="none" tIns="91440" bIns="91440" anchor="ctr">
              <a:spAutoFit/>
            </a:bodyPr>
            <a:lstStyle/>
            <a:p>
              <a:pPr algn="ctr" eaLnBrk="0" hangingPunct="0"/>
              <a:endParaRPr lang="sv-SE"/>
            </a:p>
          </p:txBody>
        </p:sp>
        <p:sp>
          <p:nvSpPr>
            <p:cNvPr id="129" name="Freeform 133"/>
            <p:cNvSpPr>
              <a:spLocks/>
            </p:cNvSpPr>
            <p:nvPr/>
          </p:nvSpPr>
          <p:spPr bwMode="invGray">
            <a:xfrm>
              <a:off x="845" y="2421"/>
              <a:ext cx="513" cy="520"/>
            </a:xfrm>
            <a:custGeom>
              <a:avLst/>
              <a:gdLst>
                <a:gd name="T0" fmla="*/ 0 w 513"/>
                <a:gd name="T1" fmla="*/ 520 h 520"/>
                <a:gd name="T2" fmla="*/ 365 w 513"/>
                <a:gd name="T3" fmla="*/ 274 h 520"/>
                <a:gd name="T4" fmla="*/ 463 w 513"/>
                <a:gd name="T5" fmla="*/ 155 h 520"/>
                <a:gd name="T6" fmla="*/ 513 w 513"/>
                <a:gd name="T7" fmla="*/ 0 h 520"/>
                <a:gd name="T8" fmla="*/ 0 60000 65536"/>
                <a:gd name="T9" fmla="*/ 0 60000 65536"/>
                <a:gd name="T10" fmla="*/ 0 60000 65536"/>
                <a:gd name="T11" fmla="*/ 0 60000 65536"/>
                <a:gd name="T12" fmla="*/ 0 w 513"/>
                <a:gd name="T13" fmla="*/ 0 h 520"/>
                <a:gd name="T14" fmla="*/ 513 w 513"/>
                <a:gd name="T15" fmla="*/ 520 h 520"/>
              </a:gdLst>
              <a:ahLst/>
              <a:cxnLst>
                <a:cxn ang="T8">
                  <a:pos x="T0" y="T1"/>
                </a:cxn>
                <a:cxn ang="T9">
                  <a:pos x="T2" y="T3"/>
                </a:cxn>
                <a:cxn ang="T10">
                  <a:pos x="T4" y="T5"/>
                </a:cxn>
                <a:cxn ang="T11">
                  <a:pos x="T6" y="T7"/>
                </a:cxn>
              </a:cxnLst>
              <a:rect l="T12" t="T13" r="T14" b="T15"/>
              <a:pathLst>
                <a:path w="513" h="520">
                  <a:moveTo>
                    <a:pt x="0" y="520"/>
                  </a:moveTo>
                  <a:cubicBezTo>
                    <a:pt x="61" y="479"/>
                    <a:pt x="288" y="335"/>
                    <a:pt x="365" y="274"/>
                  </a:cubicBezTo>
                  <a:cubicBezTo>
                    <a:pt x="442" y="213"/>
                    <a:pt x="438" y="201"/>
                    <a:pt x="463" y="155"/>
                  </a:cubicBezTo>
                  <a:cubicBezTo>
                    <a:pt x="488" y="109"/>
                    <a:pt x="503" y="32"/>
                    <a:pt x="513" y="0"/>
                  </a:cubicBezTo>
                </a:path>
              </a:pathLst>
            </a:custGeom>
            <a:noFill/>
            <a:ln w="38100">
              <a:solidFill>
                <a:srgbClr val="E60702"/>
              </a:solidFill>
              <a:round/>
              <a:headEnd type="triangle" w="med" len="med"/>
              <a:tailEnd/>
            </a:ln>
          </p:spPr>
          <p:txBody>
            <a:bodyPr wrap="none" tIns="91440" bIns="91440" anchor="ctr">
              <a:spAutoFit/>
            </a:bodyPr>
            <a:lstStyle/>
            <a:p>
              <a:pPr algn="ctr" eaLnBrk="0" hangingPunct="0"/>
              <a:endParaRPr lang="sv-SE"/>
            </a:p>
          </p:txBody>
        </p:sp>
        <p:sp>
          <p:nvSpPr>
            <p:cNvPr id="130" name="Line 137"/>
            <p:cNvSpPr>
              <a:spLocks noChangeShapeType="1"/>
            </p:cNvSpPr>
            <p:nvPr/>
          </p:nvSpPr>
          <p:spPr bwMode="invGray">
            <a:xfrm flipV="1">
              <a:off x="1372" y="2119"/>
              <a:ext cx="28" cy="176"/>
            </a:xfrm>
            <a:prstGeom prst="line">
              <a:avLst/>
            </a:prstGeom>
            <a:noFill/>
            <a:ln w="38100">
              <a:solidFill>
                <a:srgbClr val="E60702"/>
              </a:solidFill>
              <a:round/>
              <a:headEnd type="triangle" w="med" len="med"/>
              <a:tailEnd/>
            </a:ln>
          </p:spPr>
          <p:txBody>
            <a:bodyPr tIns="91440" bIns="91440" anchor="ctr">
              <a:spAutoFit/>
            </a:bodyPr>
            <a:lstStyle/>
            <a:p>
              <a:endParaRPr lang="en-AU"/>
            </a:p>
          </p:txBody>
        </p:sp>
        <p:sp>
          <p:nvSpPr>
            <p:cNvPr id="131" name="Freeform 138"/>
            <p:cNvSpPr>
              <a:spLocks/>
            </p:cNvSpPr>
            <p:nvPr/>
          </p:nvSpPr>
          <p:spPr bwMode="invGray">
            <a:xfrm>
              <a:off x="845" y="1719"/>
              <a:ext cx="548" cy="274"/>
            </a:xfrm>
            <a:custGeom>
              <a:avLst/>
              <a:gdLst>
                <a:gd name="T0" fmla="*/ 548 w 548"/>
                <a:gd name="T1" fmla="*/ 274 h 274"/>
                <a:gd name="T2" fmla="*/ 456 w 548"/>
                <a:gd name="T3" fmla="*/ 119 h 274"/>
                <a:gd name="T4" fmla="*/ 0 w 548"/>
                <a:gd name="T5" fmla="*/ 0 h 274"/>
                <a:gd name="T6" fmla="*/ 0 60000 65536"/>
                <a:gd name="T7" fmla="*/ 0 60000 65536"/>
                <a:gd name="T8" fmla="*/ 0 60000 65536"/>
                <a:gd name="T9" fmla="*/ 0 w 548"/>
                <a:gd name="T10" fmla="*/ 0 h 274"/>
                <a:gd name="T11" fmla="*/ 548 w 548"/>
                <a:gd name="T12" fmla="*/ 274 h 274"/>
              </a:gdLst>
              <a:ahLst/>
              <a:cxnLst>
                <a:cxn ang="T6">
                  <a:pos x="T0" y="T1"/>
                </a:cxn>
                <a:cxn ang="T7">
                  <a:pos x="T2" y="T3"/>
                </a:cxn>
                <a:cxn ang="T8">
                  <a:pos x="T4" y="T5"/>
                </a:cxn>
              </a:cxnLst>
              <a:rect l="T9" t="T10" r="T11" b="T12"/>
              <a:pathLst>
                <a:path w="548" h="274">
                  <a:moveTo>
                    <a:pt x="548" y="274"/>
                  </a:moveTo>
                  <a:cubicBezTo>
                    <a:pt x="547" y="219"/>
                    <a:pt x="547" y="165"/>
                    <a:pt x="456" y="119"/>
                  </a:cubicBezTo>
                  <a:cubicBezTo>
                    <a:pt x="365" y="73"/>
                    <a:pt x="182" y="36"/>
                    <a:pt x="0" y="0"/>
                  </a:cubicBezTo>
                </a:path>
              </a:pathLst>
            </a:custGeom>
            <a:noFill/>
            <a:ln w="38100">
              <a:solidFill>
                <a:srgbClr val="E60702"/>
              </a:solidFill>
              <a:round/>
              <a:headEnd type="triangle" w="med" len="med"/>
              <a:tailEnd/>
            </a:ln>
          </p:spPr>
          <p:txBody>
            <a:bodyPr wrap="none" tIns="91440" bIns="91440" anchor="ctr">
              <a:spAutoFit/>
            </a:bodyPr>
            <a:lstStyle/>
            <a:p>
              <a:pPr algn="ctr" eaLnBrk="0" hangingPunct="0"/>
              <a:endParaRPr lang="sv-SE"/>
            </a:p>
          </p:txBody>
        </p:sp>
        <p:sp>
          <p:nvSpPr>
            <p:cNvPr id="132" name="AutoShape 121"/>
            <p:cNvSpPr>
              <a:spLocks noChangeArrowheads="1"/>
            </p:cNvSpPr>
            <p:nvPr/>
          </p:nvSpPr>
          <p:spPr bwMode="gray">
            <a:xfrm>
              <a:off x="1323" y="1971"/>
              <a:ext cx="140" cy="141"/>
            </a:xfrm>
            <a:prstGeom prst="flowChartConnector">
              <a:avLst/>
            </a:prstGeom>
            <a:solidFill>
              <a:srgbClr val="004E5F"/>
            </a:solidFill>
            <a:ln w="38100">
              <a:solidFill>
                <a:srgbClr val="E60702"/>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33" name="AutoShape 121"/>
            <p:cNvSpPr>
              <a:spLocks noChangeArrowheads="1"/>
            </p:cNvSpPr>
            <p:nvPr/>
          </p:nvSpPr>
          <p:spPr bwMode="gray">
            <a:xfrm>
              <a:off x="1283" y="2301"/>
              <a:ext cx="140" cy="141"/>
            </a:xfrm>
            <a:prstGeom prst="flowChartConnector">
              <a:avLst/>
            </a:prstGeom>
            <a:solidFill>
              <a:srgbClr val="004E5F"/>
            </a:solidFill>
            <a:ln w="38100">
              <a:solidFill>
                <a:srgbClr val="E60702"/>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34" name="AutoShape 121"/>
            <p:cNvSpPr>
              <a:spLocks noChangeArrowheads="1"/>
            </p:cNvSpPr>
            <p:nvPr/>
          </p:nvSpPr>
          <p:spPr bwMode="gray">
            <a:xfrm>
              <a:off x="1133" y="2911"/>
              <a:ext cx="140" cy="141"/>
            </a:xfrm>
            <a:prstGeom prst="flowChartConnector">
              <a:avLst/>
            </a:prstGeom>
            <a:solidFill>
              <a:srgbClr val="004E5F"/>
            </a:solidFill>
            <a:ln w="38100">
              <a:solidFill>
                <a:srgbClr val="E60702"/>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35" name="AutoShape 101"/>
            <p:cNvSpPr>
              <a:spLocks noChangeArrowheads="1"/>
            </p:cNvSpPr>
            <p:nvPr/>
          </p:nvSpPr>
          <p:spPr bwMode="gray">
            <a:xfrm>
              <a:off x="680" y="3706"/>
              <a:ext cx="140" cy="141"/>
            </a:xfrm>
            <a:prstGeom prst="flowChartConnector">
              <a:avLst/>
            </a:prstGeom>
            <a:solidFill>
              <a:schemeClr val="tx1"/>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500"/>
                                        <p:tgtEl>
                                          <p:spTgt spid="40"/>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left)">
                                      <p:cBhvr>
                                        <p:cTn id="23" dur="500"/>
                                        <p:tgtEl>
                                          <p:spTgt spid="58"/>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wipe(left)">
                                      <p:cBhvr>
                                        <p:cTn id="2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ln/>
        </p:spPr>
        <p:txBody>
          <a:bodyPr/>
          <a:lstStyle/>
          <a:p>
            <a:r>
              <a:rPr lang="en-US" dirty="0" smtClean="0"/>
              <a:t>Scenarios</a:t>
            </a:r>
            <a:endParaRPr lang="en-US" dirty="0"/>
          </a:p>
        </p:txBody>
      </p:sp>
      <p:sp>
        <p:nvSpPr>
          <p:cNvPr id="19460" name="Rectangle 4"/>
          <p:cNvSpPr>
            <a:spLocks/>
          </p:cNvSpPr>
          <p:nvPr/>
        </p:nvSpPr>
        <p:spPr bwMode="auto">
          <a:xfrm>
            <a:off x="381000" y="304800"/>
            <a:ext cx="2895600" cy="5943600"/>
          </a:xfrm>
          <a:prstGeom prst="rect">
            <a:avLst/>
          </a:prstGeom>
          <a:solidFill>
            <a:srgbClr val="FDA531"/>
          </a:solidFill>
          <a:ln w="9525" cap="flat">
            <a:noFill/>
            <a:miter lim="800000"/>
            <a:headEnd type="none" w="med" len="med"/>
            <a:tailEnd type="none" w="med" len="med"/>
          </a:ln>
        </p:spPr>
        <p:txBody>
          <a:bodyPr lIns="91440" tIns="91440" rIns="91440" bIns="91440">
            <a:prstTxWarp prst="textNoShape">
              <a:avLst/>
            </a:prstTxWarp>
          </a:bodyPr>
          <a:lstStyle/>
          <a:p>
            <a:pPr marL="241093" indent="-241093"/>
            <a:endParaRPr lang="en-US" sz="1500" dirty="0">
              <a:solidFill>
                <a:schemeClr val="tx1"/>
              </a:solidFill>
              <a:latin typeface="Calibri" pitchFamily="34" charset="0"/>
              <a:ea typeface="Helvetica" pitchFamily="-109" charset="0"/>
              <a:cs typeface="Calibri" pitchFamily="34" charset="0"/>
              <a:sym typeface="Helvetica" pitchFamily="-109" charset="0"/>
            </a:endParaRPr>
          </a:p>
          <a:p>
            <a:pPr marL="241093" indent="-241093"/>
            <a:endParaRPr lang="en-US" sz="1500" dirty="0" smtClean="0">
              <a:solidFill>
                <a:schemeClr val="tx1"/>
              </a:solidFill>
              <a:latin typeface="Calibri" pitchFamily="34" charset="0"/>
              <a:ea typeface="Helvetica" pitchFamily="-109" charset="0"/>
              <a:cs typeface="Calibri" pitchFamily="34" charset="0"/>
              <a:sym typeface="Helvetica" pitchFamily="-109" charset="0"/>
            </a:endParaRPr>
          </a:p>
          <a:p>
            <a:pPr marL="239713" indent="-3175">
              <a:buNone/>
            </a:pPr>
            <a:r>
              <a:rPr lang="en-US" sz="3200" b="1" dirty="0" smtClean="0">
                <a:solidFill>
                  <a:schemeClr val="tx1"/>
                </a:solidFill>
                <a:latin typeface="Calibri" pitchFamily="34" charset="0"/>
                <a:ea typeface="Helvetica" pitchFamily="-109" charset="0"/>
                <a:cs typeface="Calibri" pitchFamily="34" charset="0"/>
                <a:sym typeface="Helvetica" pitchFamily="-109" charset="0"/>
              </a:rPr>
              <a:t>Scenario</a:t>
            </a:r>
          </a:p>
          <a:p>
            <a:pPr marL="239713" indent="-3175">
              <a:buNone/>
            </a:pPr>
            <a:r>
              <a:rPr lang="en-US" sz="3200" b="1" dirty="0" smtClean="0">
                <a:solidFill>
                  <a:schemeClr val="tx1"/>
                </a:solidFill>
                <a:latin typeface="Calibri" pitchFamily="34" charset="0"/>
                <a:ea typeface="Helvetica" pitchFamily="-109" charset="0"/>
                <a:cs typeface="Calibri" pitchFamily="34" charset="0"/>
                <a:sym typeface="Helvetica" pitchFamily="-109" charset="0"/>
              </a:rPr>
              <a:t>=</a:t>
            </a:r>
          </a:p>
          <a:p>
            <a:pPr marL="239713" indent="-3175">
              <a:buNone/>
            </a:pPr>
            <a:r>
              <a:rPr lang="en-US" sz="3200" b="1" dirty="0" smtClean="0">
                <a:solidFill>
                  <a:schemeClr val="tx1"/>
                </a:solidFill>
                <a:latin typeface="Calibri" pitchFamily="34" charset="0"/>
                <a:ea typeface="Helvetica" pitchFamily="-109" charset="0"/>
                <a:cs typeface="Calibri" pitchFamily="34" charset="0"/>
                <a:sym typeface="Helvetica" pitchFamily="-109" charset="0"/>
              </a:rPr>
              <a:t>a persona</a:t>
            </a:r>
          </a:p>
          <a:p>
            <a:pPr marL="239713" indent="-3175">
              <a:buNone/>
            </a:pPr>
            <a:r>
              <a:rPr lang="en-US" sz="3200" b="1" dirty="0" smtClean="0">
                <a:solidFill>
                  <a:schemeClr val="tx1"/>
                </a:solidFill>
                <a:latin typeface="Calibri" pitchFamily="34" charset="0"/>
                <a:ea typeface="Helvetica" pitchFamily="-109" charset="0"/>
                <a:cs typeface="Calibri" pitchFamily="34" charset="0"/>
                <a:sym typeface="Helvetica" pitchFamily="-109" charset="0"/>
              </a:rPr>
              <a:t>+</a:t>
            </a:r>
          </a:p>
          <a:p>
            <a:pPr marL="239713" indent="-3175">
              <a:buNone/>
            </a:pPr>
            <a:r>
              <a:rPr lang="en-US" sz="3200" b="1" dirty="0" smtClean="0">
                <a:solidFill>
                  <a:schemeClr val="tx1"/>
                </a:solidFill>
                <a:latin typeface="Calibri" pitchFamily="34" charset="0"/>
                <a:ea typeface="Helvetica" pitchFamily="-109" charset="0"/>
                <a:cs typeface="Calibri" pitchFamily="34" charset="0"/>
                <a:sym typeface="Helvetica" pitchFamily="-109" charset="0"/>
              </a:rPr>
              <a:t>a task</a:t>
            </a:r>
          </a:p>
          <a:p>
            <a:pPr marL="239713" indent="-3175">
              <a:buNone/>
            </a:pPr>
            <a:r>
              <a:rPr lang="en-US" sz="3200" b="1" dirty="0" smtClean="0">
                <a:solidFill>
                  <a:schemeClr val="tx1"/>
                </a:solidFill>
                <a:latin typeface="Calibri" pitchFamily="34" charset="0"/>
                <a:ea typeface="Helvetica" pitchFamily="-109" charset="0"/>
                <a:cs typeface="Calibri" pitchFamily="34" charset="0"/>
                <a:sym typeface="Helvetica" pitchFamily="-109" charset="0"/>
              </a:rPr>
              <a:t>+</a:t>
            </a:r>
          </a:p>
          <a:p>
            <a:pPr marL="239713" indent="-3175">
              <a:buNone/>
            </a:pPr>
            <a:r>
              <a:rPr lang="en-US" sz="3200" b="1" dirty="0" smtClean="0">
                <a:solidFill>
                  <a:schemeClr val="tx1"/>
                </a:solidFill>
                <a:latin typeface="Calibri" pitchFamily="34" charset="0"/>
                <a:ea typeface="Helvetica" pitchFamily="-109" charset="0"/>
                <a:cs typeface="Calibri" pitchFamily="34" charset="0"/>
                <a:sym typeface="Helvetica" pitchFamily="-109" charset="0"/>
              </a:rPr>
              <a:t>an </a:t>
            </a:r>
            <a:r>
              <a:rPr lang="en-US" sz="3200" b="1" dirty="0">
                <a:solidFill>
                  <a:schemeClr val="tx1"/>
                </a:solidFill>
                <a:latin typeface="Calibri" pitchFamily="34" charset="0"/>
                <a:ea typeface="Helvetica" pitchFamily="-109" charset="0"/>
                <a:cs typeface="Calibri" pitchFamily="34" charset="0"/>
                <a:sym typeface="Helvetica" pitchFamily="-109" charset="0"/>
              </a:rPr>
              <a:t>environment</a:t>
            </a:r>
            <a:endParaRPr lang="en-US" sz="3200" b="1" dirty="0" smtClean="0">
              <a:solidFill>
                <a:schemeClr val="tx1"/>
              </a:solidFill>
              <a:latin typeface="Calibri" pitchFamily="34" charset="0"/>
              <a:ea typeface="Helvetica" pitchFamily="-109" charset="0"/>
              <a:cs typeface="Calibri" pitchFamily="34" charset="0"/>
              <a:sym typeface="Helvetica" pitchFamily="-109" charset="0"/>
            </a:endParaRPr>
          </a:p>
          <a:p>
            <a:pPr marL="241093" indent="-241093"/>
            <a:endParaRPr lang="en-US" sz="1500" b="1" dirty="0">
              <a:solidFill>
                <a:schemeClr val="tx1"/>
              </a:solidFill>
              <a:latin typeface="Calibri" pitchFamily="34" charset="0"/>
              <a:ea typeface="Helvetica" pitchFamily="-109" charset="0"/>
              <a:cs typeface="Calibri" pitchFamily="34" charset="0"/>
              <a:sym typeface="Helvetica" pitchFamily="-109" charset="0"/>
            </a:endParaRPr>
          </a:p>
        </p:txBody>
      </p:sp>
      <p:pic>
        <p:nvPicPr>
          <p:cNvPr id="6" name="Picture 5" descr="Kelly_handyman_flipped.jpg"/>
          <p:cNvPicPr>
            <a:picLocks noChangeAspect="1"/>
          </p:cNvPicPr>
          <p:nvPr/>
        </p:nvPicPr>
        <p:blipFill>
          <a:blip r:embed="rId3"/>
          <a:stretch>
            <a:fillRect/>
          </a:stretch>
        </p:blipFill>
        <p:spPr>
          <a:xfrm>
            <a:off x="3707904" y="908720"/>
            <a:ext cx="2613742" cy="4572000"/>
          </a:xfrm>
          <a:prstGeom prst="rect">
            <a:avLst/>
          </a:prstGeom>
        </p:spPr>
      </p:pic>
      <p:pic>
        <p:nvPicPr>
          <p:cNvPr id="7" name="Picture 6" descr="6b.i.jpg"/>
          <p:cNvPicPr>
            <a:picLocks noChangeAspect="1"/>
          </p:cNvPicPr>
          <p:nvPr/>
        </p:nvPicPr>
        <p:blipFill>
          <a:blip r:embed="rId4"/>
          <a:stretch>
            <a:fillRect/>
          </a:stretch>
        </p:blipFill>
        <p:spPr>
          <a:xfrm>
            <a:off x="5692588" y="3429000"/>
            <a:ext cx="3451412" cy="26670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a:t>
            </a:r>
            <a:r>
              <a:rPr lang="en-US" dirty="0" err="1" smtClean="0"/>
              <a:t>Fi</a:t>
            </a:r>
            <a:r>
              <a:rPr lang="en-US" dirty="0" smtClean="0"/>
              <a:t> Prototyping</a:t>
            </a:r>
            <a:endParaRPr lang="en-US" dirty="0"/>
          </a:p>
        </p:txBody>
      </p:sp>
      <p:sp>
        <p:nvSpPr>
          <p:cNvPr id="3" name="Content Placeholder 2"/>
          <p:cNvSpPr>
            <a:spLocks noGrp="1"/>
          </p:cNvSpPr>
          <p:nvPr>
            <p:ph idx="1"/>
          </p:nvPr>
        </p:nvSpPr>
        <p:spPr/>
        <p:txBody>
          <a:bodyPr/>
          <a:lstStyle/>
          <a:p>
            <a:pPr marL="0" indent="0">
              <a:buNone/>
            </a:pPr>
            <a:r>
              <a:rPr lang="en-US" dirty="0" smtClean="0"/>
              <a:t>“</a:t>
            </a:r>
            <a:r>
              <a:rPr lang="en-US" dirty="0"/>
              <a:t>a prototype that is sketchy and incomplete, that has some characteristics of the target product but is otherwise simple, usually in order to quickly produce the prototype and test broad concepts.”</a:t>
            </a:r>
          </a:p>
          <a:p>
            <a:pPr marL="0" indent="0">
              <a:buNone/>
            </a:pPr>
            <a:endParaRPr lang="en-US" sz="2000" dirty="0" smtClean="0"/>
          </a:p>
          <a:p>
            <a:pPr marL="0" indent="0">
              <a:buNone/>
            </a:pPr>
            <a:r>
              <a:rPr lang="en-US" sz="2000" dirty="0" smtClean="0"/>
              <a:t>From </a:t>
            </a:r>
            <a:r>
              <a:rPr lang="en-US" sz="2000" dirty="0"/>
              <a:t>http://www.usabilityfirst.com/glossary/term_378.txl:</a:t>
            </a:r>
          </a:p>
          <a:p>
            <a:endParaRPr lang="en-US" dirty="0"/>
          </a:p>
          <a:p>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54488" y="1161752"/>
            <a:ext cx="3810000" cy="2921000"/>
          </a:xfrm>
          <a:prstGeom prst="rect">
            <a:avLst/>
          </a:prstGeom>
        </p:spPr>
      </p:pic>
      <p:pic>
        <p:nvPicPr>
          <p:cNvPr id="7" name="Picture 6"/>
          <p:cNvPicPr>
            <a:picLocks noChangeAspect="1"/>
          </p:cNvPicPr>
          <p:nvPr/>
        </p:nvPicPr>
        <p:blipFill>
          <a:blip r:embed="rId4"/>
          <a:stretch>
            <a:fillRect/>
          </a:stretch>
        </p:blipFill>
        <p:spPr>
          <a:xfrm>
            <a:off x="1649288" y="3676352"/>
            <a:ext cx="3810000" cy="2921000"/>
          </a:xfrm>
          <a:prstGeom prst="rect">
            <a:avLst/>
          </a:prstGeom>
        </p:spPr>
      </p:pic>
      <p:pic>
        <p:nvPicPr>
          <p:cNvPr id="5" name="Picture 4"/>
          <p:cNvPicPr>
            <a:picLocks noChangeAspect="1"/>
          </p:cNvPicPr>
          <p:nvPr/>
        </p:nvPicPr>
        <p:blipFill>
          <a:blip r:embed="rId5"/>
          <a:stretch>
            <a:fillRect/>
          </a:stretch>
        </p:blipFill>
        <p:spPr>
          <a:xfrm>
            <a:off x="582488" y="933152"/>
            <a:ext cx="3810000" cy="2921000"/>
          </a:xfrm>
          <a:prstGeom prst="rect">
            <a:avLst/>
          </a:prstGeom>
        </p:spPr>
      </p:pic>
      <p:sp>
        <p:nvSpPr>
          <p:cNvPr id="3" name="Title 2"/>
          <p:cNvSpPr>
            <a:spLocks noGrp="1"/>
          </p:cNvSpPr>
          <p:nvPr>
            <p:ph type="title"/>
          </p:nvPr>
        </p:nvSpPr>
        <p:spPr/>
        <p:txBody>
          <a:bodyPr/>
          <a:lstStyle/>
          <a:p>
            <a:r>
              <a:rPr lang="en-US" dirty="0"/>
              <a:t>Low-Fi Prototyping</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0"/>
                                        <p:tgtEl>
                                          <p:spTgt spid="5"/>
                                        </p:tgtEl>
                                      </p:cBhvr>
                                    </p:animEffect>
                                  </p:childTnLst>
                                </p:cTn>
                              </p:par>
                            </p:childTnLst>
                          </p:cTn>
                        </p:par>
                        <p:par>
                          <p:cTn id="8" fill="hold">
                            <p:stCondLst>
                              <p:cond delay="3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3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p:txBody>
          <a:bodyPr/>
          <a:lstStyle/>
          <a:p>
            <a:pPr eaLnBrk="1" hangingPunct="1">
              <a:defRPr/>
            </a:pPr>
            <a:r>
              <a:rPr lang="en-US" dirty="0" smtClean="0"/>
              <a:t>Module Objectives</a:t>
            </a:r>
            <a:endParaRPr lang="en-US" dirty="0"/>
          </a:p>
        </p:txBody>
      </p:sp>
      <p:pic>
        <p:nvPicPr>
          <p:cNvPr id="21508" name="Picture 4"/>
          <p:cNvPicPr>
            <a:picLocks noChangeAspect="1" noChangeArrowheads="1"/>
          </p:cNvPicPr>
          <p:nvPr/>
        </p:nvPicPr>
        <p:blipFill>
          <a:blip r:embed="rId3"/>
          <a:srcRect/>
          <a:stretch>
            <a:fillRect/>
          </a:stretch>
        </p:blipFill>
        <p:spPr bwMode="auto">
          <a:xfrm>
            <a:off x="1447800" y="990600"/>
            <a:ext cx="6934200" cy="5534025"/>
          </a:xfrm>
          <a:prstGeom prst="rect">
            <a:avLst/>
          </a:prstGeom>
          <a:noFill/>
          <a:ln w="12700" cap="rnd">
            <a:noFill/>
            <a:round/>
            <a:headEnd/>
            <a:tailEnd/>
          </a:ln>
        </p:spPr>
      </p:pic>
      <p:sp>
        <p:nvSpPr>
          <p:cNvPr id="21515" name="Rectangle 11"/>
          <p:cNvSpPr>
            <a:spLocks/>
          </p:cNvSpPr>
          <p:nvPr/>
        </p:nvSpPr>
        <p:spPr bwMode="auto">
          <a:xfrm rot="552636">
            <a:off x="2022952" y="2511183"/>
            <a:ext cx="5753596" cy="2797949"/>
          </a:xfrm>
          <a:prstGeom prst="rect">
            <a:avLst/>
          </a:prstGeom>
          <a:noFill/>
          <a:ln w="12700" cap="rnd">
            <a:noFill/>
            <a:round/>
            <a:headEnd/>
            <a:tailEnd/>
          </a:ln>
        </p:spPr>
        <p:txBody>
          <a:bodyPr lIns="38100" tIns="38100" rIns="38100" bIns="38100">
            <a:prstTxWarp prst="textNoShape">
              <a:avLst/>
            </a:prstTxWarp>
          </a:bodyPr>
          <a:lstStyle/>
          <a:p>
            <a:r>
              <a:rPr lang="en-US" sz="1800" dirty="0"/>
              <a:t>Learn the purpose and attributes of stories</a:t>
            </a:r>
          </a:p>
          <a:p>
            <a:r>
              <a:rPr lang="en-US" sz="1800" dirty="0"/>
              <a:t>Understand the relationship of stories, acceptance criteria and testing</a:t>
            </a:r>
          </a:p>
          <a:p>
            <a:r>
              <a:rPr lang="en-US" sz="1800" dirty="0"/>
              <a:t>Learn about roles and personas and scenarios</a:t>
            </a:r>
          </a:p>
          <a:p>
            <a:r>
              <a:rPr lang="en-US" sz="1800" dirty="0"/>
              <a:t>Learn how to estimate agile stories</a:t>
            </a:r>
          </a:p>
          <a:p>
            <a:r>
              <a:rPr lang="en-US" sz="1800" dirty="0"/>
              <a:t>Learn how to plan using estimates, spikes </a:t>
            </a:r>
            <a:r>
              <a:rPr lang="en-US" sz="1800" dirty="0" smtClean="0"/>
              <a:t>and velocity</a:t>
            </a:r>
            <a:endParaRPr lang="en-US" sz="1800" dirty="0"/>
          </a:p>
          <a:p>
            <a:r>
              <a:rPr lang="en-US" sz="1800" dirty="0"/>
              <a:t>Understand the agile lifecycle and planning cadence</a:t>
            </a:r>
          </a:p>
          <a:p>
            <a:r>
              <a:rPr lang="en-US" sz="1800" dirty="0"/>
              <a:t>Learn about agile metrics and </a:t>
            </a:r>
            <a:r>
              <a:rPr lang="en-US" sz="1800" dirty="0" smtClean="0"/>
              <a:t>communication</a:t>
            </a:r>
            <a:endParaRPr lang="en-US" sz="1800" dirty="0"/>
          </a:p>
        </p:txBody>
      </p:sp>
    </p:spTree>
    <p:extLst>
      <p:ext uri="{BB962C8B-B14F-4D97-AF65-F5344CB8AC3E}">
        <p14:creationId xmlns:p14="http://schemas.microsoft.com/office/powerpoint/2010/main" val="394010728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mph" presetSubtype="1" grpId="0" nodeType="afterEffect">
                                  <p:stCondLst>
                                    <p:cond delay="0"/>
                                  </p:stCondLst>
                                  <p:childTnLst>
                                    <p:set>
                                      <p:cBhvr override="childStyle">
                                        <p:cTn id="6" dur="indefinite"/>
                                        <p:tgtEl>
                                          <p:spTgt spid="21515"/>
                                        </p:tgtEl>
                                        <p:attrNameLst>
                                          <p:attrName>style.fontStyle</p:attrName>
                                        </p:attrNameLst>
                                      </p:cBhvr>
                                      <p:to>
                                        <p:strVal val="normal"/>
                                      </p:to>
                                    </p:set>
                                    <p:set>
                                      <p:cBhvr override="childStyle">
                                        <p:cTn id="7" dur="indefinite"/>
                                        <p:tgtEl>
                                          <p:spTgt spid="21515"/>
                                        </p:tgtEl>
                                        <p:attrNameLst>
                                          <p:attrName>style.fontWeight</p:attrName>
                                        </p:attrNameLst>
                                      </p:cBhvr>
                                      <p:to>
                                        <p:strVal val="bold"/>
                                      </p:to>
                                    </p:set>
                                    <p:set>
                                      <p:cBhvr override="childStyle">
                                        <p:cTn id="8" dur="indefinite"/>
                                        <p:tgtEl>
                                          <p:spTgt spid="21515"/>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19100" y="1117600"/>
            <a:ext cx="8305800" cy="4622800"/>
          </a:xfrm>
          <a:prstGeom prst="rect">
            <a:avLst/>
          </a:prstGeom>
        </p:spPr>
      </p:pic>
      <p:sp>
        <p:nvSpPr>
          <p:cNvPr id="3" name="Title 2"/>
          <p:cNvSpPr>
            <a:spLocks noGrp="1"/>
          </p:cNvSpPr>
          <p:nvPr>
            <p:ph type="title"/>
          </p:nvPr>
        </p:nvSpPr>
        <p:spPr/>
        <p:txBody>
          <a:bodyPr/>
          <a:lstStyle/>
          <a:p>
            <a:r>
              <a:rPr lang="en-US" dirty="0"/>
              <a:t>Storyboarding</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a.jpg"/>
          <p:cNvPicPr>
            <a:picLocks noChangeAspect="1"/>
          </p:cNvPicPr>
          <p:nvPr/>
        </p:nvPicPr>
        <p:blipFill>
          <a:blip r:embed="rId3"/>
          <a:stretch>
            <a:fillRect/>
          </a:stretch>
        </p:blipFill>
        <p:spPr>
          <a:xfrm>
            <a:off x="1059042" y="908720"/>
            <a:ext cx="6537294" cy="5349494"/>
          </a:xfrm>
          <a:prstGeom prst="rect">
            <a:avLst/>
          </a:prstGeom>
        </p:spPr>
      </p:pic>
      <p:sp>
        <p:nvSpPr>
          <p:cNvPr id="3" name="Title 2"/>
          <p:cNvSpPr>
            <a:spLocks noGrp="1"/>
          </p:cNvSpPr>
          <p:nvPr>
            <p:ph type="title"/>
          </p:nvPr>
        </p:nvSpPr>
        <p:spPr/>
        <p:txBody>
          <a:bodyPr>
            <a:normAutofit fontScale="90000"/>
          </a:bodyPr>
          <a:lstStyle/>
          <a:p>
            <a:r>
              <a:rPr lang="en-US" dirty="0"/>
              <a:t>Contextual Design &amp; Contextual Inquiry</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normAutofit fontScale="90000"/>
          </a:bodyPr>
          <a:lstStyle/>
          <a:p>
            <a:pPr>
              <a:defRPr/>
            </a:pPr>
            <a:r>
              <a:rPr lang="en-US" dirty="0"/>
              <a:t>Contextual Design &amp; Contextual Inquiry</a:t>
            </a:r>
          </a:p>
        </p:txBody>
      </p:sp>
      <p:pic>
        <p:nvPicPr>
          <p:cNvPr id="182277" name="Picture 3"/>
          <p:cNvPicPr>
            <a:picLocks noChangeAspect="1" noChangeArrowheads="1"/>
          </p:cNvPicPr>
          <p:nvPr/>
        </p:nvPicPr>
        <p:blipFill>
          <a:blip r:embed="rId3"/>
          <a:srcRect/>
          <a:stretch>
            <a:fillRect/>
          </a:stretch>
        </p:blipFill>
        <p:spPr bwMode="auto">
          <a:xfrm>
            <a:off x="323528" y="1556792"/>
            <a:ext cx="6315372" cy="4828744"/>
          </a:xfrm>
          <a:prstGeom prst="rect">
            <a:avLst/>
          </a:prstGeom>
          <a:noFill/>
          <a:ln w="12700" cap="rnd">
            <a:noFill/>
            <a:round/>
            <a:headEnd/>
            <a:tailEnd/>
          </a:ln>
        </p:spPr>
      </p:pic>
      <p:sp>
        <p:nvSpPr>
          <p:cNvPr id="7" name="TextBox 6"/>
          <p:cNvSpPr txBox="1"/>
          <p:nvPr/>
        </p:nvSpPr>
        <p:spPr>
          <a:xfrm>
            <a:off x="4772044" y="1556792"/>
            <a:ext cx="4371956" cy="1569660"/>
          </a:xfrm>
          <a:prstGeom prst="rect">
            <a:avLst/>
          </a:prstGeom>
          <a:noFill/>
        </p:spPr>
        <p:txBody>
          <a:bodyPr wrap="square" rtlCol="0">
            <a:spAutoFit/>
          </a:bodyPr>
          <a:lstStyle/>
          <a:p>
            <a:pPr>
              <a:buNone/>
            </a:pPr>
            <a:r>
              <a:rPr lang="en-US" sz="3200" dirty="0" smtClean="0">
                <a:latin typeface="Calibri" pitchFamily="34" charset="0"/>
                <a:cs typeface="Calibri" pitchFamily="34" charset="0"/>
              </a:rPr>
              <a:t>Use learning to inform story writing and acceptance criteria</a:t>
            </a:r>
            <a:endParaRPr lang="en-US" sz="3200" dirty="0">
              <a:latin typeface="Calibri" pitchFamily="34" charset="0"/>
              <a:cs typeface="Calibri" pitchFamily="34" charset="0"/>
            </a:endParaRPr>
          </a:p>
        </p:txBody>
      </p:sp>
    </p:spTree>
    <p:extLst>
      <p:ext uri="{BB962C8B-B14F-4D97-AF65-F5344CB8AC3E}">
        <p14:creationId xmlns:p14="http://schemas.microsoft.com/office/powerpoint/2010/main" val="31484181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 Summary</a:t>
            </a:r>
            <a:endParaRPr lang="en-US" dirty="0"/>
          </a:p>
        </p:txBody>
      </p:sp>
      <p:sp>
        <p:nvSpPr>
          <p:cNvPr id="5" name="Content Placeholder 4"/>
          <p:cNvSpPr>
            <a:spLocks noGrp="1"/>
          </p:cNvSpPr>
          <p:nvPr>
            <p:ph idx="1"/>
          </p:nvPr>
        </p:nvSpPr>
        <p:spPr/>
        <p:txBody>
          <a:bodyPr>
            <a:normAutofit fontScale="85000" lnSpcReduction="20000"/>
          </a:bodyPr>
          <a:lstStyle/>
          <a:p>
            <a:r>
              <a:rPr lang="en-US" dirty="0" smtClean="0"/>
              <a:t>Template of a Story</a:t>
            </a:r>
          </a:p>
          <a:p>
            <a:r>
              <a:rPr lang="en-US" dirty="0" smtClean="0"/>
              <a:t>3 Cs</a:t>
            </a:r>
          </a:p>
          <a:p>
            <a:r>
              <a:rPr lang="en-US" dirty="0" smtClean="0"/>
              <a:t>INVEST</a:t>
            </a:r>
          </a:p>
          <a:p>
            <a:r>
              <a:rPr lang="en-US" dirty="0" smtClean="0"/>
              <a:t>Acceptance Criteria</a:t>
            </a:r>
          </a:p>
          <a:p>
            <a:r>
              <a:rPr lang="en-US" dirty="0" smtClean="0"/>
              <a:t>Roles</a:t>
            </a:r>
          </a:p>
          <a:p>
            <a:r>
              <a:rPr lang="en-US" dirty="0" smtClean="0"/>
              <a:t>Personas</a:t>
            </a:r>
          </a:p>
          <a:p>
            <a:r>
              <a:rPr lang="en-US" dirty="0" smtClean="0"/>
              <a:t>Scenarios</a:t>
            </a:r>
          </a:p>
          <a:p>
            <a:r>
              <a:rPr lang="en-US" dirty="0" smtClean="0"/>
              <a:t>Prototyping</a:t>
            </a:r>
          </a:p>
          <a:p>
            <a:r>
              <a:rPr lang="en-US" dirty="0" smtClean="0"/>
              <a:t>Story Boarding</a:t>
            </a:r>
          </a:p>
          <a:p>
            <a:r>
              <a:rPr lang="en-US" dirty="0" smtClean="0"/>
              <a:t>Contextual Analysis</a:t>
            </a:r>
          </a:p>
          <a:p>
            <a:endParaRPr lang="en-US" dirty="0" smtClean="0"/>
          </a:p>
          <a:p>
            <a:endParaRPr lang="en-US" dirty="0"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Estimating Stories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Estimating the Effort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7419974"/>
      </p:ext>
    </p:extLst>
  </p:cSld>
  <p:clrMapOvr>
    <a:masterClrMapping/>
  </p:clrMapOvr>
  <p:transition xmlns:p14="http://schemas.microsoft.com/office/powerpoint/2010/main" spd="slow">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7a.jpg"/>
          <p:cNvPicPr>
            <a:picLocks noChangeAspect="1"/>
          </p:cNvPicPr>
          <p:nvPr/>
        </p:nvPicPr>
        <p:blipFill>
          <a:blip r:embed="rId3"/>
          <a:stretch>
            <a:fillRect/>
          </a:stretch>
        </p:blipFill>
        <p:spPr>
          <a:xfrm>
            <a:off x="899592" y="692696"/>
            <a:ext cx="7551107" cy="6057481"/>
          </a:xfrm>
          <a:prstGeom prst="rect">
            <a:avLst/>
          </a:prstGeom>
        </p:spPr>
      </p:pic>
      <p:sp>
        <p:nvSpPr>
          <p:cNvPr id="2" name="Title 1"/>
          <p:cNvSpPr>
            <a:spLocks noGrp="1"/>
          </p:cNvSpPr>
          <p:nvPr>
            <p:ph type="title"/>
          </p:nvPr>
        </p:nvSpPr>
        <p:spPr/>
        <p:txBody>
          <a:bodyPr/>
          <a:lstStyle/>
          <a:p>
            <a:r>
              <a:rPr lang="en-US" dirty="0" smtClean="0"/>
              <a:t>Accuracy and Precision</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8a.jpg"/>
          <p:cNvPicPr>
            <a:picLocks noChangeAspect="1"/>
          </p:cNvPicPr>
          <p:nvPr/>
        </p:nvPicPr>
        <p:blipFill>
          <a:blip r:embed="rId3">
            <a:clrChange>
              <a:clrFrom>
                <a:srgbClr val="FFFFFF"/>
              </a:clrFrom>
              <a:clrTo>
                <a:srgbClr val="FFFFFF">
                  <a:alpha val="0"/>
                </a:srgbClr>
              </a:clrTo>
            </a:clrChange>
          </a:blip>
          <a:stretch>
            <a:fillRect/>
          </a:stretch>
        </p:blipFill>
        <p:spPr>
          <a:xfrm>
            <a:off x="914400" y="838200"/>
            <a:ext cx="7491306" cy="6019800"/>
          </a:xfrm>
          <a:prstGeom prst="rect">
            <a:avLst/>
          </a:prstGeom>
        </p:spPr>
      </p:pic>
      <p:sp>
        <p:nvSpPr>
          <p:cNvPr id="2" name="Title 1"/>
          <p:cNvSpPr>
            <a:spLocks noGrp="1"/>
          </p:cNvSpPr>
          <p:nvPr>
            <p:ph type="title"/>
          </p:nvPr>
        </p:nvSpPr>
        <p:spPr/>
        <p:txBody>
          <a:bodyPr/>
          <a:lstStyle/>
          <a:p>
            <a:r>
              <a:rPr lang="en-US" dirty="0" smtClean="0"/>
              <a:t>Accuracy and Precision</a:t>
            </a:r>
            <a:endParaRPr lang="en-US" dirty="0"/>
          </a:p>
        </p:txBody>
      </p:sp>
    </p:spTree>
    <p:extLst>
      <p:ext uri="{BB962C8B-B14F-4D97-AF65-F5344CB8AC3E}">
        <p14:creationId xmlns:p14="http://schemas.microsoft.com/office/powerpoint/2010/main" val="128540340"/>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descr="9a.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descr="9a.jpg"/>
          <p:cNvPicPr>
            <a:picLocks noChangeAspect="1"/>
          </p:cNvPicPr>
          <p:nvPr/>
        </p:nvPicPr>
        <p:blipFill>
          <a:blip r:embed="rId3"/>
          <a:stretch>
            <a:fillRect/>
          </a:stretch>
        </p:blipFill>
        <p:spPr>
          <a:xfrm>
            <a:off x="134470" y="0"/>
            <a:ext cx="8875059" cy="6858000"/>
          </a:xfrm>
          <a:prstGeom prst="rect">
            <a:avLst/>
          </a:prstGeom>
        </p:spPr>
      </p:pic>
      <p:pic>
        <p:nvPicPr>
          <p:cNvPr id="5" name="Picture 4" descr="9b_no_target.jpg"/>
          <p:cNvPicPr>
            <a:picLocks noChangeAspect="1"/>
          </p:cNvPicPr>
          <p:nvPr/>
        </p:nvPicPr>
        <p:blipFill>
          <a:blip r:embed="rId4"/>
          <a:stretch>
            <a:fillRect/>
          </a:stretch>
        </p:blipFill>
        <p:spPr>
          <a:xfrm>
            <a:off x="183995" y="0"/>
            <a:ext cx="8776010" cy="6858000"/>
          </a:xfrm>
          <a:prstGeom prst="rect">
            <a:avLst/>
          </a:prstGeom>
        </p:spPr>
      </p:pic>
    </p:spTree>
    <p:extLst>
      <p:ext uri="{BB962C8B-B14F-4D97-AF65-F5344CB8AC3E}">
        <p14:creationId xmlns:p14="http://schemas.microsoft.com/office/powerpoint/2010/main" val="161458308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project lifecycle (TW style)</a:t>
            </a:r>
            <a:endParaRPr lang="en-GB" dirty="0"/>
          </a:p>
        </p:txBody>
      </p:sp>
      <p:sp>
        <p:nvSpPr>
          <p:cNvPr id="5" name="Rounded Rectangle 4"/>
          <p:cNvSpPr/>
          <p:nvPr/>
        </p:nvSpPr>
        <p:spPr>
          <a:xfrm>
            <a:off x="357158" y="3429000"/>
            <a:ext cx="1000132"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1357290" y="342900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Rounded Rectangle 9"/>
          <p:cNvSpPr/>
          <p:nvPr/>
        </p:nvSpPr>
        <p:spPr>
          <a:xfrm>
            <a:off x="1857356" y="3429000"/>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1" name="Rounded Rectangle 10"/>
          <p:cNvSpPr/>
          <p:nvPr/>
        </p:nvSpPr>
        <p:spPr>
          <a:xfrm>
            <a:off x="6500826" y="3429000"/>
            <a:ext cx="2414574"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2" name="Freeform 11"/>
          <p:cNvSpPr/>
          <p:nvPr/>
        </p:nvSpPr>
        <p:spPr>
          <a:xfrm>
            <a:off x="8647323" y="3230242"/>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p:cNvSpPr txBox="1"/>
          <p:nvPr/>
        </p:nvSpPr>
        <p:spPr>
          <a:xfrm>
            <a:off x="278257" y="4429132"/>
            <a:ext cx="1210563"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Inception</a:t>
            </a:r>
          </a:p>
        </p:txBody>
      </p:sp>
      <p:sp>
        <p:nvSpPr>
          <p:cNvPr id="14" name="TextBox 13"/>
          <p:cNvSpPr txBox="1"/>
          <p:nvPr/>
        </p:nvSpPr>
        <p:spPr>
          <a:xfrm>
            <a:off x="850339" y="2571744"/>
            <a:ext cx="1505540" cy="646331"/>
          </a:xfrm>
          <a:prstGeom prst="rect">
            <a:avLst/>
          </a:prstGeom>
          <a:noFill/>
        </p:spPr>
        <p:txBody>
          <a:bodyPr wrap="none" rtlCol="0">
            <a:spAutoFit/>
          </a:bodyPr>
          <a:lstStyle/>
          <a:p>
            <a:pPr algn="ctr"/>
            <a:r>
              <a:rPr lang="en-US" sz="1800" b="1" dirty="0" smtClean="0">
                <a:solidFill>
                  <a:schemeClr val="accent2">
                    <a:lumMod val="50000"/>
                  </a:schemeClr>
                </a:solidFill>
                <a:latin typeface="+mj-lt"/>
              </a:rPr>
              <a:t>Initiation</a:t>
            </a:r>
          </a:p>
          <a:p>
            <a:pPr algn="ctr"/>
            <a:r>
              <a:rPr lang="en-US" sz="1800" b="1" dirty="0" smtClean="0">
                <a:solidFill>
                  <a:schemeClr val="accent2">
                    <a:lumMod val="50000"/>
                  </a:schemeClr>
                </a:solidFill>
                <a:latin typeface="+mj-lt"/>
              </a:rPr>
              <a:t> (Iteration 0)</a:t>
            </a:r>
          </a:p>
        </p:txBody>
      </p:sp>
      <p:sp>
        <p:nvSpPr>
          <p:cNvPr id="15" name="TextBox 14"/>
          <p:cNvSpPr txBox="1"/>
          <p:nvPr/>
        </p:nvSpPr>
        <p:spPr>
          <a:xfrm>
            <a:off x="3145523" y="4429132"/>
            <a:ext cx="2146742"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Develop &amp; deploy</a:t>
            </a:r>
          </a:p>
        </p:txBody>
      </p:sp>
      <p:sp>
        <p:nvSpPr>
          <p:cNvPr id="16" name="TextBox 15"/>
          <p:cNvSpPr txBox="1"/>
          <p:nvPr/>
        </p:nvSpPr>
        <p:spPr>
          <a:xfrm>
            <a:off x="6629400" y="2571744"/>
            <a:ext cx="2153155" cy="584775"/>
          </a:xfrm>
          <a:prstGeom prst="rect">
            <a:avLst/>
          </a:prstGeom>
          <a:noFill/>
        </p:spPr>
        <p:txBody>
          <a:bodyPr wrap="none" rtlCol="0">
            <a:spAutoFit/>
          </a:bodyPr>
          <a:lstStyle/>
          <a:p>
            <a:pPr algn="ctr"/>
            <a:r>
              <a:rPr lang="en-US" sz="1800" b="1" dirty="0" smtClean="0">
                <a:solidFill>
                  <a:schemeClr val="accent2">
                    <a:lumMod val="50000"/>
                  </a:schemeClr>
                </a:solidFill>
                <a:latin typeface="+mj-lt"/>
              </a:rPr>
              <a:t>Evolve / Handover</a:t>
            </a:r>
            <a:br>
              <a:rPr lang="en-US" sz="1800" b="1" dirty="0" smtClean="0">
                <a:solidFill>
                  <a:schemeClr val="accent2">
                    <a:lumMod val="50000"/>
                  </a:schemeClr>
                </a:solidFill>
                <a:latin typeface="+mj-lt"/>
              </a:rPr>
            </a:br>
            <a:r>
              <a:rPr lang="en-US" sz="1400" dirty="0" smtClean="0">
                <a:solidFill>
                  <a:schemeClr val="accent2">
                    <a:lumMod val="50000"/>
                  </a:schemeClr>
                </a:solidFill>
                <a:latin typeface="+mj-lt"/>
              </a:rPr>
              <a:t>(…)</a:t>
            </a:r>
            <a:endParaRPr lang="en-GB" sz="1400" dirty="0">
              <a:solidFill>
                <a:schemeClr val="accent2">
                  <a:lumMod val="50000"/>
                </a:schemeClr>
              </a:solidFill>
              <a:latin typeface="+mj-lt"/>
            </a:endParaRPr>
          </a:p>
        </p:txBody>
      </p:sp>
      <p:cxnSp>
        <p:nvCxnSpPr>
          <p:cNvPr id="17" name="Straight Arrow Connector 16"/>
          <p:cNvCxnSpPr/>
          <p:nvPr/>
        </p:nvCxnSpPr>
        <p:spPr>
          <a:xfrm rot="5400000" flipH="1" flipV="1">
            <a:off x="695224"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flipH="1" flipV="1">
            <a:off x="4023140"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1478655" y="3302999"/>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7556220" y="3302999"/>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pic>
        <p:nvPicPr>
          <p:cNvPr id="20" name="Picture 19" descr="bill-perplexed-flipped.jpg"/>
          <p:cNvPicPr>
            <a:picLocks noChangeAspect="1"/>
          </p:cNvPicPr>
          <p:nvPr/>
        </p:nvPicPr>
        <p:blipFill>
          <a:blip r:embed="rId3">
            <a:clrChange>
              <a:clrFrom>
                <a:srgbClr val="FFFFFF"/>
              </a:clrFrom>
              <a:clrTo>
                <a:srgbClr val="FFFFFF">
                  <a:alpha val="0"/>
                </a:srgbClr>
              </a:clrTo>
            </a:clrChange>
          </a:blip>
          <a:stretch>
            <a:fillRect/>
          </a:stretch>
        </p:blipFill>
        <p:spPr>
          <a:xfrm>
            <a:off x="4648200" y="1524000"/>
            <a:ext cx="1533144" cy="1898904"/>
          </a:xfrm>
          <a:prstGeom prst="rect">
            <a:avLst/>
          </a:prstGeom>
        </p:spPr>
      </p:pic>
    </p:spTree>
    <p:extLst>
      <p:ext uri="{BB962C8B-B14F-4D97-AF65-F5344CB8AC3E}">
        <p14:creationId xmlns:p14="http://schemas.microsoft.com/office/powerpoint/2010/main" val="40886453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title"/>
          </p:nvPr>
        </p:nvSpPr>
        <p:spPr/>
        <p:txBody>
          <a:bodyPr>
            <a:normAutofit/>
          </a:bodyPr>
          <a:lstStyle/>
          <a:p>
            <a:pPr eaLnBrk="1" hangingPunct="1">
              <a:defRPr/>
            </a:pPr>
            <a:r>
              <a:rPr lang="en-US" dirty="0" smtClean="0"/>
              <a:t>Units of Measure	</a:t>
            </a:r>
            <a:endParaRPr lang="en-US" dirty="0"/>
          </a:p>
        </p:txBody>
      </p:sp>
      <p:sp>
        <p:nvSpPr>
          <p:cNvPr id="2" name="Content Placeholder 1"/>
          <p:cNvSpPr>
            <a:spLocks noGrp="1"/>
          </p:cNvSpPr>
          <p:nvPr>
            <p:ph idx="1"/>
          </p:nvPr>
        </p:nvSpPr>
        <p:spPr/>
        <p:txBody>
          <a:bodyPr/>
          <a:lstStyle/>
          <a:p>
            <a:r>
              <a:rPr lang="en-US" dirty="0" smtClean="0"/>
              <a:t>Story points</a:t>
            </a:r>
          </a:p>
          <a:p>
            <a:r>
              <a:rPr lang="en-US" dirty="0" smtClean="0"/>
              <a:t>Ideal days</a:t>
            </a:r>
          </a:p>
          <a:p>
            <a:r>
              <a:rPr lang="en-US" dirty="0" smtClean="0"/>
              <a:t>Card count</a:t>
            </a:r>
            <a:endParaRPr lang="en-US" dirty="0"/>
          </a:p>
        </p:txBody>
      </p:sp>
    </p:spTree>
    <p:extLst>
      <p:ext uri="{BB962C8B-B14F-4D97-AF65-F5344CB8AC3E}">
        <p14:creationId xmlns:p14="http://schemas.microsoft.com/office/powerpoint/2010/main" val="161730296"/>
      </p:ext>
    </p:extLst>
  </p:cSld>
  <p:clrMapOvr>
    <a:masterClrMapping/>
  </p:clrMapOvr>
  <p:transition xmlns:p14="http://schemas.microsoft.com/office/powerpoint/2010/main" advClick="0" advTm="2000">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Estimation: Planning Poker </a:t>
            </a:r>
            <a:endParaRPr lang="en-US" dirty="0"/>
          </a:p>
        </p:txBody>
      </p:sp>
      <p:grpSp>
        <p:nvGrpSpPr>
          <p:cNvPr id="4" name="Group 3"/>
          <p:cNvGrpSpPr/>
          <p:nvPr/>
        </p:nvGrpSpPr>
        <p:grpSpPr>
          <a:xfrm>
            <a:off x="1219200" y="1371600"/>
            <a:ext cx="6629400" cy="4876800"/>
            <a:chOff x="1885226" y="2209800"/>
            <a:chExt cx="4299403" cy="2653376"/>
          </a:xfrm>
        </p:grpSpPr>
        <p:pic>
          <p:nvPicPr>
            <p:cNvPr id="5" name="Picture 4" descr="1.pdf"/>
            <p:cNvPicPr>
              <a:picLocks noChangeAspect="1"/>
            </p:cNvPicPr>
            <p:nvPr/>
          </p:nvPicPr>
          <p:blipFill>
            <a:blip r:embed="rId3"/>
            <a:stretch>
              <a:fillRect/>
            </a:stretch>
          </p:blipFill>
          <p:spPr>
            <a:xfrm rot="20194890">
              <a:off x="1885226" y="2729576"/>
              <a:ext cx="1524000" cy="2133600"/>
            </a:xfrm>
            <a:prstGeom prst="rect">
              <a:avLst/>
            </a:prstGeom>
            <a:solidFill>
              <a:schemeClr val="bg1"/>
            </a:solidFill>
          </p:spPr>
        </p:pic>
        <p:pic>
          <p:nvPicPr>
            <p:cNvPr id="6" name="Picture 5" descr="2.pdf"/>
            <p:cNvPicPr>
              <a:picLocks noChangeAspect="1"/>
            </p:cNvPicPr>
            <p:nvPr/>
          </p:nvPicPr>
          <p:blipFill>
            <a:blip r:embed="rId4"/>
            <a:stretch>
              <a:fillRect/>
            </a:stretch>
          </p:blipFill>
          <p:spPr>
            <a:xfrm>
              <a:off x="3276600" y="2209800"/>
              <a:ext cx="1524000" cy="2133600"/>
            </a:xfrm>
            <a:prstGeom prst="rect">
              <a:avLst/>
            </a:prstGeom>
            <a:solidFill>
              <a:schemeClr val="bg1"/>
            </a:solidFill>
          </p:spPr>
        </p:pic>
        <p:pic>
          <p:nvPicPr>
            <p:cNvPr id="7" name="Picture 6" descr="8.pdf"/>
            <p:cNvPicPr>
              <a:picLocks noChangeAspect="1"/>
            </p:cNvPicPr>
            <p:nvPr/>
          </p:nvPicPr>
          <p:blipFill>
            <a:blip r:embed="rId5"/>
            <a:stretch>
              <a:fillRect/>
            </a:stretch>
          </p:blipFill>
          <p:spPr>
            <a:xfrm rot="1192207">
              <a:off x="4660629" y="2710084"/>
              <a:ext cx="1524000" cy="2133600"/>
            </a:xfrm>
            <a:prstGeom prst="rect">
              <a:avLst/>
            </a:prstGeom>
            <a:solidFill>
              <a:schemeClr val="bg1"/>
            </a:solidFill>
          </p:spPr>
        </p:pic>
      </p:grpSp>
      <p:sp>
        <p:nvSpPr>
          <p:cNvPr id="8" name="TextBox 7"/>
          <p:cNvSpPr txBox="1"/>
          <p:nvPr/>
        </p:nvSpPr>
        <p:spPr>
          <a:xfrm>
            <a:off x="685800" y="1295400"/>
            <a:ext cx="1659429" cy="523220"/>
          </a:xfrm>
          <a:prstGeom prst="rect">
            <a:avLst/>
          </a:prstGeom>
          <a:solidFill>
            <a:srgbClr val="F7B507"/>
          </a:solidFill>
          <a:ln>
            <a:solidFill>
              <a:srgbClr val="FF6600"/>
            </a:solidFill>
          </a:ln>
        </p:spPr>
        <p:txBody>
          <a:bodyPr wrap="none" rtlCol="0">
            <a:spAutoFit/>
          </a:bodyPr>
          <a:lstStyle/>
          <a:p>
            <a:pPr>
              <a:buNone/>
            </a:pPr>
            <a:r>
              <a:rPr lang="en-US" sz="2800" dirty="0" smtClean="0"/>
              <a:t>0 + 1 = </a:t>
            </a:r>
            <a:r>
              <a:rPr lang="en-US" sz="2800" b="1" dirty="0" smtClean="0"/>
              <a:t>1</a:t>
            </a:r>
            <a:endParaRPr lang="en-US" sz="2800" b="1" dirty="0"/>
          </a:p>
        </p:txBody>
      </p:sp>
      <p:sp>
        <p:nvSpPr>
          <p:cNvPr id="9" name="TextBox 8"/>
          <p:cNvSpPr txBox="1"/>
          <p:nvPr/>
        </p:nvSpPr>
        <p:spPr>
          <a:xfrm>
            <a:off x="1295400" y="182880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1 + 1 = </a:t>
            </a:r>
            <a:r>
              <a:rPr lang="en-US" sz="2800" b="1" dirty="0" smtClean="0"/>
              <a:t>2</a:t>
            </a:r>
          </a:p>
        </p:txBody>
      </p:sp>
      <p:sp>
        <p:nvSpPr>
          <p:cNvPr id="10" name="TextBox 9"/>
          <p:cNvSpPr txBox="1"/>
          <p:nvPr/>
        </p:nvSpPr>
        <p:spPr>
          <a:xfrm>
            <a:off x="1905000" y="236220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1 + 2 = </a:t>
            </a:r>
            <a:r>
              <a:rPr lang="en-US" sz="2800" b="1" dirty="0" smtClean="0"/>
              <a:t>3</a:t>
            </a:r>
          </a:p>
        </p:txBody>
      </p:sp>
      <p:sp>
        <p:nvSpPr>
          <p:cNvPr id="11" name="TextBox 10"/>
          <p:cNvSpPr txBox="1"/>
          <p:nvPr/>
        </p:nvSpPr>
        <p:spPr>
          <a:xfrm>
            <a:off x="2512604" y="290578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2 + 3 = </a:t>
            </a:r>
            <a:r>
              <a:rPr lang="en-US" sz="2800" b="1" dirty="0" smtClean="0"/>
              <a:t>5</a:t>
            </a:r>
          </a:p>
        </p:txBody>
      </p:sp>
      <p:sp>
        <p:nvSpPr>
          <p:cNvPr id="12" name="TextBox 11"/>
          <p:cNvSpPr txBox="1"/>
          <p:nvPr/>
        </p:nvSpPr>
        <p:spPr>
          <a:xfrm>
            <a:off x="3122204" y="343918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3 + 5 = </a:t>
            </a:r>
            <a:r>
              <a:rPr lang="en-US" sz="2800" b="1" dirty="0" smtClean="0"/>
              <a:t>8</a:t>
            </a:r>
          </a:p>
        </p:txBody>
      </p:sp>
      <p:sp>
        <p:nvSpPr>
          <p:cNvPr id="13" name="TextBox 12"/>
          <p:cNvSpPr txBox="1"/>
          <p:nvPr/>
        </p:nvSpPr>
        <p:spPr>
          <a:xfrm>
            <a:off x="3731804" y="3972580"/>
            <a:ext cx="1801895" cy="523220"/>
          </a:xfrm>
          <a:prstGeom prst="rect">
            <a:avLst/>
          </a:prstGeom>
          <a:solidFill>
            <a:srgbClr val="F7B507"/>
          </a:solidFill>
          <a:ln>
            <a:solidFill>
              <a:srgbClr val="FF6600"/>
            </a:solidFill>
          </a:ln>
        </p:spPr>
        <p:txBody>
          <a:bodyPr wrap="none" rtlCol="0">
            <a:spAutoFit/>
          </a:bodyPr>
          <a:lstStyle/>
          <a:p>
            <a:pPr>
              <a:buNone/>
            </a:pPr>
            <a:r>
              <a:rPr lang="en-US" sz="2800" dirty="0" smtClean="0"/>
              <a:t>5 + 8 = </a:t>
            </a:r>
            <a:r>
              <a:rPr lang="en-US" sz="2800" b="1" dirty="0" smtClean="0"/>
              <a:t>13</a:t>
            </a:r>
          </a:p>
        </p:txBody>
      </p:sp>
      <p:sp>
        <p:nvSpPr>
          <p:cNvPr id="14" name="TextBox 13"/>
          <p:cNvSpPr txBox="1"/>
          <p:nvPr/>
        </p:nvSpPr>
        <p:spPr>
          <a:xfrm>
            <a:off x="4294105" y="4505980"/>
            <a:ext cx="2001595" cy="523220"/>
          </a:xfrm>
          <a:prstGeom prst="rect">
            <a:avLst/>
          </a:prstGeom>
          <a:solidFill>
            <a:srgbClr val="F7B507"/>
          </a:solidFill>
          <a:ln>
            <a:solidFill>
              <a:srgbClr val="FF6600"/>
            </a:solidFill>
          </a:ln>
        </p:spPr>
        <p:txBody>
          <a:bodyPr wrap="none" rtlCol="0">
            <a:spAutoFit/>
          </a:bodyPr>
          <a:lstStyle/>
          <a:p>
            <a:pPr>
              <a:buNone/>
            </a:pPr>
            <a:r>
              <a:rPr lang="en-US" sz="2800" dirty="0" smtClean="0"/>
              <a:t>8 + 13 = </a:t>
            </a:r>
            <a:r>
              <a:rPr lang="en-US" sz="2800" b="1" dirty="0" smtClean="0"/>
              <a:t>21</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par>
                                <p:cTn id="36" presetID="1" presetClass="exit" presetSubtype="0" fill="hold" grpId="1" nodeType="withEffect">
                                  <p:stCondLst>
                                    <p:cond delay="0"/>
                                  </p:stCondLst>
                                  <p:childTnLst>
                                    <p:set>
                                      <p:cBhvr>
                                        <p:cTn id="37" dur="1" fill="hold">
                                          <p:stCondLst>
                                            <p:cond delay="0"/>
                                          </p:stCondLst>
                                        </p:cTn>
                                        <p:tgtEl>
                                          <p:spTgt spid="10"/>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3"/>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8"/>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11"/>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4"/>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4"/>
          <p:cNvSpPr>
            <a:spLocks noGrp="1" noChangeArrowheads="1"/>
          </p:cNvSpPr>
          <p:nvPr>
            <p:ph type="title"/>
          </p:nvPr>
        </p:nvSpPr>
        <p:spPr/>
        <p:txBody>
          <a:bodyPr/>
          <a:lstStyle/>
          <a:p>
            <a:pPr eaLnBrk="1" hangingPunct="1">
              <a:defRPr/>
            </a:pPr>
            <a:r>
              <a:rPr lang="en-US" dirty="0"/>
              <a:t>Agile Estimation: Planning Poker </a:t>
            </a:r>
          </a:p>
        </p:txBody>
      </p:sp>
      <p:pic>
        <p:nvPicPr>
          <p:cNvPr id="209923"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31825" y="1036638"/>
            <a:ext cx="7632700" cy="5816600"/>
          </a:xfrm>
          <a:prstGeom prst="rect">
            <a:avLst/>
          </a:prstGeom>
          <a:noFill/>
          <a:ln w="12700" cap="rnd">
            <a:noFill/>
            <a:round/>
            <a:headEnd/>
            <a:tailEnd/>
          </a:ln>
        </p:spPr>
      </p:pic>
    </p:spTree>
    <p:extLst>
      <p:ext uri="{BB962C8B-B14F-4D97-AF65-F5344CB8AC3E}">
        <p14:creationId xmlns:p14="http://schemas.microsoft.com/office/powerpoint/2010/main" val="8289913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title"/>
          </p:nvPr>
        </p:nvSpPr>
        <p:spPr/>
        <p:txBody>
          <a:bodyPr/>
          <a:lstStyle/>
          <a:p>
            <a:pPr eaLnBrk="1" hangingPunct="1">
              <a:defRPr/>
            </a:pPr>
            <a:r>
              <a:rPr lang="en-US"/>
              <a:t>Agile Estimation: Planning Poker </a:t>
            </a:r>
          </a:p>
        </p:txBody>
      </p:sp>
      <p:pic>
        <p:nvPicPr>
          <p:cNvPr id="211974" name="Picture 4"/>
          <p:cNvPicPr>
            <a:picLocks noChangeAspect="1" noChangeArrowheads="1"/>
          </p:cNvPicPr>
          <p:nvPr/>
        </p:nvPicPr>
        <p:blipFill>
          <a:blip r:embed="rId3"/>
          <a:srcRect/>
          <a:stretch>
            <a:fillRect/>
          </a:stretch>
        </p:blipFill>
        <p:spPr bwMode="auto">
          <a:xfrm>
            <a:off x="1670050" y="996950"/>
            <a:ext cx="4953000" cy="5829300"/>
          </a:xfrm>
          <a:prstGeom prst="rect">
            <a:avLst/>
          </a:prstGeom>
          <a:noFill/>
          <a:ln w="12700" cap="rnd">
            <a:noFill/>
            <a:round/>
            <a:headEnd/>
            <a:tailEnd/>
          </a:ln>
        </p:spPr>
      </p:pic>
      <p:sp>
        <p:nvSpPr>
          <p:cNvPr id="76805" name="Oval 5"/>
          <p:cNvSpPr>
            <a:spLocks/>
          </p:cNvSpPr>
          <p:nvPr/>
        </p:nvSpPr>
        <p:spPr bwMode="auto">
          <a:xfrm>
            <a:off x="3771900" y="2882900"/>
            <a:ext cx="1066800" cy="1143000"/>
          </a:xfrm>
          <a:prstGeom prst="ellipse">
            <a:avLst/>
          </a:prstGeom>
          <a:noFill/>
          <a:ln w="50800">
            <a:solidFill>
              <a:srgbClr val="FF6600"/>
            </a:solidFill>
            <a:round/>
            <a:headEnd/>
            <a:tailEnd/>
          </a:ln>
        </p:spPr>
        <p:txBody>
          <a:bodyPr lIns="0" tIns="0" rIns="0" bIns="0">
            <a:prstTxWarp prst="textNoShape">
              <a:avLst/>
            </a:prstTxWarp>
          </a:bodyPr>
          <a:lstStyle/>
          <a:p>
            <a:endParaRPr lang="en-US"/>
          </a:p>
        </p:txBody>
      </p:sp>
      <p:sp>
        <p:nvSpPr>
          <p:cNvPr id="76806" name="Oval 6"/>
          <p:cNvSpPr>
            <a:spLocks/>
          </p:cNvSpPr>
          <p:nvPr/>
        </p:nvSpPr>
        <p:spPr bwMode="auto">
          <a:xfrm>
            <a:off x="4305300" y="3187700"/>
            <a:ext cx="1066800" cy="1143000"/>
          </a:xfrm>
          <a:prstGeom prst="ellipse">
            <a:avLst/>
          </a:prstGeom>
          <a:noFill/>
          <a:ln w="50800">
            <a:solidFill>
              <a:srgbClr val="FF6600"/>
            </a:solidFill>
            <a:round/>
            <a:headEnd/>
            <a:tailEnd/>
          </a:ln>
        </p:spPr>
        <p:txBody>
          <a:bodyPr lIns="0" tIns="0" rIns="0" bIns="0">
            <a:prstTxWarp prst="textNoShape">
              <a:avLst/>
            </a:prstTxWarp>
          </a:bodyPr>
          <a:lstStyle/>
          <a:p>
            <a:endParaRPr lang="en-US"/>
          </a:p>
        </p:txBody>
      </p:sp>
    </p:spTree>
    <p:extLst>
      <p:ext uri="{BB962C8B-B14F-4D97-AF65-F5344CB8AC3E}">
        <p14:creationId xmlns:p14="http://schemas.microsoft.com/office/powerpoint/2010/main" val="15187373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76805"/>
                                        </p:tgtEl>
                                        <p:attrNameLst>
                                          <p:attrName>style.visibility</p:attrName>
                                        </p:attrNameLst>
                                      </p:cBhvr>
                                      <p:to>
                                        <p:strVal val="visible"/>
                                      </p:to>
                                    </p:set>
                                  </p:childTnLst>
                                </p:cTn>
                              </p:par>
                            </p:childTnLst>
                          </p:cTn>
                        </p:par>
                        <p:par>
                          <p:cTn id="7" fill="hold">
                            <p:stCondLst>
                              <p:cond delay="500"/>
                            </p:stCondLst>
                            <p:childTnLst>
                              <p:par>
                                <p:cTn id="8" presetID="0" presetClass="entr" presetSubtype="0" fill="hold" grpId="0" nodeType="afterEffect">
                                  <p:stCondLst>
                                    <p:cond delay="0"/>
                                  </p:stCondLst>
                                  <p:childTnLst>
                                    <p:set>
                                      <p:cBhvr>
                                        <p:cTn id="9" dur="1" fill="hold">
                                          <p:stCondLst>
                                            <p:cond delay="499"/>
                                          </p:stCondLst>
                                        </p:cTn>
                                        <p:tgtEl>
                                          <p:spTgt spid="76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animBg="1"/>
      <p:bldP spid="7680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4"/>
          <p:cNvSpPr>
            <a:spLocks noGrp="1" noChangeArrowheads="1"/>
          </p:cNvSpPr>
          <p:nvPr>
            <p:ph type="title"/>
          </p:nvPr>
        </p:nvSpPr>
        <p:spPr/>
        <p:txBody>
          <a:bodyPr/>
          <a:lstStyle/>
          <a:p>
            <a:pPr eaLnBrk="1" hangingPunct="1">
              <a:defRPr/>
            </a:pPr>
            <a:r>
              <a:rPr lang="en-US"/>
              <a:t>Agile Estimation: Planning Poker </a:t>
            </a:r>
          </a:p>
        </p:txBody>
      </p:sp>
      <p:pic>
        <p:nvPicPr>
          <p:cNvPr id="214019" name="Picture 1"/>
          <p:cNvPicPr>
            <a:picLocks noChangeAspect="1" noChangeArrowheads="1"/>
          </p:cNvPicPr>
          <p:nvPr/>
        </p:nvPicPr>
        <p:blipFill>
          <a:blip r:embed="rId3"/>
          <a:srcRect/>
          <a:stretch>
            <a:fillRect/>
          </a:stretch>
        </p:blipFill>
        <p:spPr bwMode="auto">
          <a:xfrm>
            <a:off x="482600" y="909638"/>
            <a:ext cx="8166100" cy="5943600"/>
          </a:xfrm>
          <a:prstGeom prst="rect">
            <a:avLst/>
          </a:prstGeom>
          <a:noFill/>
          <a:ln w="12700" cap="rnd">
            <a:noFill/>
            <a:round/>
            <a:headEnd/>
            <a:tailEnd/>
          </a:ln>
        </p:spPr>
      </p:pic>
    </p:spTree>
    <p:extLst>
      <p:ext uri="{BB962C8B-B14F-4D97-AF65-F5344CB8AC3E}">
        <p14:creationId xmlns:p14="http://schemas.microsoft.com/office/powerpoint/2010/main" val="7042442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title"/>
          </p:nvPr>
        </p:nvSpPr>
        <p:spPr/>
        <p:txBody>
          <a:bodyPr/>
          <a:lstStyle/>
          <a:p>
            <a:pPr eaLnBrk="1" hangingPunct="1">
              <a:defRPr/>
            </a:pPr>
            <a:r>
              <a:rPr lang="en-US"/>
              <a:t>Agile Estimation: Planning Poker </a:t>
            </a:r>
          </a:p>
        </p:txBody>
      </p:sp>
      <p:pic>
        <p:nvPicPr>
          <p:cNvPr id="216067"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90550" y="927100"/>
            <a:ext cx="7823200" cy="5969000"/>
          </a:xfrm>
          <a:prstGeom prst="rect">
            <a:avLst/>
          </a:prstGeom>
          <a:noFill/>
          <a:ln w="12700" cap="rnd">
            <a:noFill/>
            <a:round/>
            <a:headEnd/>
            <a:tailEnd/>
          </a:ln>
        </p:spPr>
      </p:pic>
    </p:spTree>
    <p:extLst>
      <p:ext uri="{BB962C8B-B14F-4D97-AF65-F5344CB8AC3E}">
        <p14:creationId xmlns:p14="http://schemas.microsoft.com/office/powerpoint/2010/main" val="25592106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pPr eaLnBrk="1" hangingPunct="1">
              <a:defRPr/>
            </a:pPr>
            <a:r>
              <a:rPr lang="en-US"/>
              <a:t>Agile Estimation: Planning Poker </a:t>
            </a:r>
          </a:p>
        </p:txBody>
      </p:sp>
      <p:pic>
        <p:nvPicPr>
          <p:cNvPr id="218115" name="Picture 1"/>
          <p:cNvPicPr>
            <a:picLocks noChangeAspect="1" noChangeArrowheads="1"/>
          </p:cNvPicPr>
          <p:nvPr/>
        </p:nvPicPr>
        <p:blipFill>
          <a:blip r:embed="rId3"/>
          <a:srcRect/>
          <a:stretch>
            <a:fillRect/>
          </a:stretch>
        </p:blipFill>
        <p:spPr bwMode="auto">
          <a:xfrm>
            <a:off x="1657350" y="882650"/>
            <a:ext cx="5029200" cy="5918200"/>
          </a:xfrm>
          <a:prstGeom prst="rect">
            <a:avLst/>
          </a:prstGeom>
          <a:noFill/>
          <a:ln w="12700" cap="rnd">
            <a:noFill/>
            <a:round/>
            <a:headEnd/>
            <a:tailEnd/>
          </a:ln>
        </p:spPr>
      </p:pic>
    </p:spTree>
    <p:extLst>
      <p:ext uri="{BB962C8B-B14F-4D97-AF65-F5344CB8AC3E}">
        <p14:creationId xmlns:p14="http://schemas.microsoft.com/office/powerpoint/2010/main" val="16137194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title"/>
          </p:nvPr>
        </p:nvSpPr>
        <p:spPr/>
        <p:txBody>
          <a:bodyPr/>
          <a:lstStyle/>
          <a:p>
            <a:pPr eaLnBrk="1" hangingPunct="1">
              <a:defRPr/>
            </a:pPr>
            <a:r>
              <a:rPr lang="en-US" dirty="0" smtClean="0"/>
              <a:t>Thrown Estimates</a:t>
            </a:r>
            <a:endParaRPr lang="en-US" dirty="0"/>
          </a:p>
        </p:txBody>
      </p:sp>
    </p:spTree>
    <p:extLst>
      <p:ext uri="{BB962C8B-B14F-4D97-AF65-F5344CB8AC3E}">
        <p14:creationId xmlns:p14="http://schemas.microsoft.com/office/powerpoint/2010/main" val="37319916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r>
              <a:rPr lang="en-US" dirty="0" smtClean="0"/>
              <a:t>Agile Estimation: Thrown Estimates</a:t>
            </a:r>
            <a:endParaRPr lang="en-US" dirty="0"/>
          </a:p>
        </p:txBody>
      </p:sp>
      <p:sp>
        <p:nvSpPr>
          <p:cNvPr id="8" name="Content Placeholder 7"/>
          <p:cNvSpPr>
            <a:spLocks noGrp="1"/>
          </p:cNvSpPr>
          <p:nvPr>
            <p:ph idx="1"/>
          </p:nvPr>
        </p:nvSpPr>
        <p:spPr>
          <a:xfrm>
            <a:off x="609600" y="996777"/>
            <a:ext cx="8138863" cy="5232797"/>
          </a:xfrm>
        </p:spPr>
        <p:txBody>
          <a:bodyPr/>
          <a:lstStyle/>
          <a:p>
            <a:r>
              <a:rPr lang="en-US" dirty="0" smtClean="0"/>
              <a:t>Like “Rock Paper Scissors”</a:t>
            </a:r>
          </a:p>
          <a:p>
            <a:pPr lvl="1"/>
            <a:r>
              <a:rPr lang="en-US" dirty="0" smtClean="0"/>
              <a:t>Use finger counting</a:t>
            </a:r>
          </a:p>
          <a:p>
            <a:pPr lvl="1"/>
            <a:r>
              <a:rPr lang="en-US" dirty="0" smtClean="0"/>
              <a:t>Everyone “throws” their estimate after a count of 3</a:t>
            </a:r>
          </a:p>
          <a:p>
            <a:pPr lvl="1"/>
            <a:r>
              <a:rPr lang="en-US" dirty="0" smtClean="0"/>
              <a:t>“One, two, three, Throw!”</a:t>
            </a:r>
          </a:p>
          <a:p>
            <a:r>
              <a:rPr lang="en-US" dirty="0" smtClean="0"/>
              <a:t>Can estimate 1, 2, 3, or 5</a:t>
            </a:r>
          </a:p>
          <a:p>
            <a:pPr>
              <a:buNone/>
            </a:pPr>
            <a:endParaRPr lang="en-US" dirty="0"/>
          </a:p>
        </p:txBody>
      </p:sp>
      <p:pic>
        <p:nvPicPr>
          <p:cNvPr id="9" name="Picture 8"/>
          <p:cNvPicPr>
            <a:picLocks noChangeAspect="1"/>
          </p:cNvPicPr>
          <p:nvPr/>
        </p:nvPicPr>
        <p:blipFill>
          <a:blip r:embed="rId3"/>
          <a:stretch>
            <a:fillRect/>
          </a:stretch>
        </p:blipFill>
        <p:spPr>
          <a:xfrm>
            <a:off x="792832" y="4365104"/>
            <a:ext cx="1397000" cy="1524000"/>
          </a:xfrm>
          <a:prstGeom prst="rect">
            <a:avLst/>
          </a:prstGeom>
        </p:spPr>
      </p:pic>
      <p:pic>
        <p:nvPicPr>
          <p:cNvPr id="10" name="Picture 9"/>
          <p:cNvPicPr>
            <a:picLocks noChangeAspect="1"/>
          </p:cNvPicPr>
          <p:nvPr/>
        </p:nvPicPr>
        <p:blipFill>
          <a:blip r:embed="rId4"/>
          <a:stretch>
            <a:fillRect/>
          </a:stretch>
        </p:blipFill>
        <p:spPr>
          <a:xfrm>
            <a:off x="2469232" y="4365104"/>
            <a:ext cx="1460500" cy="1524000"/>
          </a:xfrm>
          <a:prstGeom prst="rect">
            <a:avLst/>
          </a:prstGeom>
        </p:spPr>
      </p:pic>
      <p:pic>
        <p:nvPicPr>
          <p:cNvPr id="11" name="Picture 10"/>
          <p:cNvPicPr>
            <a:picLocks noChangeAspect="1"/>
          </p:cNvPicPr>
          <p:nvPr/>
        </p:nvPicPr>
        <p:blipFill>
          <a:blip r:embed="rId5"/>
          <a:stretch>
            <a:fillRect/>
          </a:stretch>
        </p:blipFill>
        <p:spPr>
          <a:xfrm>
            <a:off x="4374232" y="4365104"/>
            <a:ext cx="1460500" cy="1524000"/>
          </a:xfrm>
          <a:prstGeom prst="rect">
            <a:avLst/>
          </a:prstGeom>
        </p:spPr>
      </p:pic>
      <p:pic>
        <p:nvPicPr>
          <p:cNvPr id="12" name="Picture 11"/>
          <p:cNvPicPr>
            <a:picLocks noChangeAspect="1"/>
          </p:cNvPicPr>
          <p:nvPr/>
        </p:nvPicPr>
        <p:blipFill>
          <a:blip r:embed="rId6"/>
          <a:stretch>
            <a:fillRect/>
          </a:stretch>
        </p:blipFill>
        <p:spPr>
          <a:xfrm>
            <a:off x="6660232" y="4365104"/>
            <a:ext cx="1524000" cy="1397000"/>
          </a:xfrm>
          <a:prstGeom prst="rect">
            <a:avLst/>
          </a:prstGeom>
        </p:spPr>
      </p:pic>
      <p:sp>
        <p:nvSpPr>
          <p:cNvPr id="13" name="TextBox 12"/>
          <p:cNvSpPr txBox="1"/>
          <p:nvPr/>
        </p:nvSpPr>
        <p:spPr>
          <a:xfrm>
            <a:off x="990600" y="3886200"/>
            <a:ext cx="327308"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sp>
        <p:nvSpPr>
          <p:cNvPr id="14" name="TextBox 13"/>
          <p:cNvSpPr txBox="1"/>
          <p:nvPr/>
        </p:nvSpPr>
        <p:spPr>
          <a:xfrm>
            <a:off x="2590800" y="3886200"/>
            <a:ext cx="327308" cy="400110"/>
          </a:xfrm>
          <a:prstGeom prst="rect">
            <a:avLst/>
          </a:prstGeom>
          <a:noFill/>
        </p:spPr>
        <p:txBody>
          <a:bodyPr wrap="none" rtlCol="0">
            <a:spAutoFit/>
          </a:bodyPr>
          <a:lstStyle/>
          <a:p>
            <a:pPr>
              <a:buNone/>
            </a:pPr>
            <a:r>
              <a:rPr lang="en-US" dirty="0" smtClean="0">
                <a:latin typeface="Arial"/>
                <a:cs typeface="Arial"/>
              </a:rPr>
              <a:t>2</a:t>
            </a:r>
            <a:endParaRPr lang="en-US" dirty="0">
              <a:latin typeface="Arial"/>
              <a:cs typeface="Arial"/>
            </a:endParaRPr>
          </a:p>
        </p:txBody>
      </p:sp>
      <p:sp>
        <p:nvSpPr>
          <p:cNvPr id="15" name="TextBox 14"/>
          <p:cNvSpPr txBox="1"/>
          <p:nvPr/>
        </p:nvSpPr>
        <p:spPr>
          <a:xfrm>
            <a:off x="4572000" y="3886200"/>
            <a:ext cx="327308"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
        <p:nvSpPr>
          <p:cNvPr id="16" name="TextBox 15"/>
          <p:cNvSpPr txBox="1"/>
          <p:nvPr/>
        </p:nvSpPr>
        <p:spPr>
          <a:xfrm>
            <a:off x="6858000" y="3886200"/>
            <a:ext cx="327308"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
        <p:nvSpPr>
          <p:cNvPr id="17" name="Rectangle 16"/>
          <p:cNvSpPr/>
          <p:nvPr/>
        </p:nvSpPr>
        <p:spPr>
          <a:xfrm>
            <a:off x="647700" y="6096000"/>
            <a:ext cx="7848600" cy="400110"/>
          </a:xfrm>
          <a:prstGeom prst="rect">
            <a:avLst/>
          </a:prstGeom>
        </p:spPr>
        <p:txBody>
          <a:bodyPr wrap="square">
            <a:spAutoFit/>
          </a:bodyPr>
          <a:lstStyle/>
          <a:p>
            <a:pPr>
              <a:buNone/>
            </a:pPr>
            <a:r>
              <a:rPr lang="en-US" dirty="0" smtClean="0">
                <a:latin typeface="Arial"/>
                <a:cs typeface="Arial"/>
              </a:rPr>
              <a:t>http://</a:t>
            </a:r>
            <a:r>
              <a:rPr lang="en-US" dirty="0" err="1" smtClean="0">
                <a:latin typeface="Arial"/>
                <a:cs typeface="Arial"/>
              </a:rPr>
              <a:t>martinfowler.com/bliki/ThrownEstimate.html</a:t>
            </a:r>
            <a:endParaRPr lang="en-US" dirty="0">
              <a:latin typeface="Arial"/>
              <a:cs typeface="Arial"/>
            </a:endParaRPr>
          </a:p>
        </p:txBody>
      </p:sp>
    </p:spTree>
    <p:extLst>
      <p:ext uri="{BB962C8B-B14F-4D97-AF65-F5344CB8AC3E}">
        <p14:creationId xmlns:p14="http://schemas.microsoft.com/office/powerpoint/2010/main" val="17540645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r>
              <a:rPr lang="en-US" dirty="0" smtClean="0"/>
              <a:t>Agile Estimation: Thrown Estimates</a:t>
            </a:r>
            <a:endParaRPr lang="en-US" dirty="0"/>
          </a:p>
        </p:txBody>
      </p:sp>
      <p:sp>
        <p:nvSpPr>
          <p:cNvPr id="3" name="Content Placeholder 2"/>
          <p:cNvSpPr>
            <a:spLocks noGrp="1"/>
          </p:cNvSpPr>
          <p:nvPr>
            <p:ph idx="1"/>
          </p:nvPr>
        </p:nvSpPr>
        <p:spPr/>
        <p:txBody>
          <a:bodyPr/>
          <a:lstStyle/>
          <a:p>
            <a:r>
              <a:rPr lang="en-US" dirty="0"/>
              <a:t>5 often means “too big” or “too many unknowns”</a:t>
            </a:r>
          </a:p>
          <a:p>
            <a:pPr lvl="1"/>
            <a:r>
              <a:rPr lang="en-US" dirty="0"/>
              <a:t>Discuss the unknowns</a:t>
            </a:r>
          </a:p>
          <a:p>
            <a:pPr lvl="1"/>
            <a:r>
              <a:rPr lang="en-US" dirty="0"/>
              <a:t>Individuals without much knowledge can abstain</a:t>
            </a:r>
          </a:p>
          <a:p>
            <a:pPr lvl="1"/>
            <a:r>
              <a:rPr lang="en-US" dirty="0"/>
              <a:t>Re-throw</a:t>
            </a:r>
          </a:p>
          <a:p>
            <a:endParaRPr lang="en-US" dirty="0"/>
          </a:p>
          <a:p>
            <a:endParaRPr lang="en-US" dirty="0"/>
          </a:p>
          <a:p>
            <a:endParaRPr lang="en-US" dirty="0"/>
          </a:p>
        </p:txBody>
      </p:sp>
      <p:pic>
        <p:nvPicPr>
          <p:cNvPr id="12" name="Picture 11"/>
          <p:cNvPicPr>
            <a:picLocks noChangeAspect="1"/>
          </p:cNvPicPr>
          <p:nvPr/>
        </p:nvPicPr>
        <p:blipFill>
          <a:blip r:embed="rId3"/>
          <a:stretch>
            <a:fillRect/>
          </a:stretch>
        </p:blipFill>
        <p:spPr>
          <a:xfrm>
            <a:off x="6858000" y="4572000"/>
            <a:ext cx="1524000" cy="1397000"/>
          </a:xfrm>
          <a:prstGeom prst="rect">
            <a:avLst/>
          </a:prstGeom>
        </p:spPr>
      </p:pic>
      <p:sp>
        <p:nvSpPr>
          <p:cNvPr id="16" name="TextBox 15"/>
          <p:cNvSpPr txBox="1"/>
          <p:nvPr/>
        </p:nvSpPr>
        <p:spPr>
          <a:xfrm>
            <a:off x="6858000" y="3886200"/>
            <a:ext cx="327308"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18686515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Inception?</a:t>
            </a:r>
            <a:endParaRPr lang="en-US" dirty="0"/>
          </a:p>
        </p:txBody>
      </p:sp>
    </p:spTree>
    <p:extLst>
      <p:ext uri="{BB962C8B-B14F-4D97-AF65-F5344CB8AC3E}">
        <p14:creationId xmlns:p14="http://schemas.microsoft.com/office/powerpoint/2010/main" val="4022027181"/>
      </p:ext>
    </p:extLst>
  </p:cSld>
  <p:clrMapOvr>
    <a:masterClrMapping/>
  </p:clrMapOvr>
  <p:transition xmlns:p14="http://schemas.microsoft.com/office/powerpoint/2010/main" spd="slow">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r>
              <a:rPr lang="en-US" dirty="0" smtClean="0"/>
              <a:t>Agile Estimation: Thrown Estimates</a:t>
            </a:r>
            <a:endParaRPr lang="en-US" dirty="0"/>
          </a:p>
        </p:txBody>
      </p:sp>
      <p:sp>
        <p:nvSpPr>
          <p:cNvPr id="2" name="Content Placeholder 1"/>
          <p:cNvSpPr>
            <a:spLocks noGrp="1"/>
          </p:cNvSpPr>
          <p:nvPr>
            <p:ph idx="1"/>
          </p:nvPr>
        </p:nvSpPr>
        <p:spPr/>
        <p:txBody>
          <a:bodyPr/>
          <a:lstStyle/>
          <a:p>
            <a:r>
              <a:rPr lang="en-US" dirty="0"/>
              <a:t>Discuss only if there is disagreement</a:t>
            </a:r>
          </a:p>
          <a:p>
            <a:pPr lvl="1"/>
            <a:r>
              <a:rPr lang="en-US" dirty="0" smtClean="0"/>
              <a:t>If </a:t>
            </a:r>
            <a:r>
              <a:rPr lang="en-US" dirty="0"/>
              <a:t>everyone agrees, then there is no need to discuss</a:t>
            </a:r>
          </a:p>
          <a:p>
            <a:pPr lvl="1"/>
            <a:r>
              <a:rPr lang="en-US" dirty="0"/>
              <a:t>Discuss the unknowns</a:t>
            </a:r>
          </a:p>
          <a:p>
            <a:pPr lvl="1"/>
            <a:r>
              <a:rPr lang="en-US" dirty="0"/>
              <a:t>Don’t try to convince people to change</a:t>
            </a:r>
          </a:p>
          <a:p>
            <a:pPr lvl="1"/>
            <a:r>
              <a:rPr lang="en-US" dirty="0"/>
              <a:t>Re-throw </a:t>
            </a:r>
          </a:p>
          <a:p>
            <a:endParaRPr lang="en-US" dirty="0"/>
          </a:p>
          <a:p>
            <a:endParaRPr lang="en-US" dirty="0"/>
          </a:p>
          <a:p>
            <a:endParaRPr lang="en-US" dirty="0"/>
          </a:p>
        </p:txBody>
      </p:sp>
      <p:pic>
        <p:nvPicPr>
          <p:cNvPr id="9" name="Picture 8"/>
          <p:cNvPicPr>
            <a:picLocks noChangeAspect="1"/>
          </p:cNvPicPr>
          <p:nvPr/>
        </p:nvPicPr>
        <p:blipFill>
          <a:blip r:embed="rId3"/>
          <a:stretch>
            <a:fillRect/>
          </a:stretch>
        </p:blipFill>
        <p:spPr>
          <a:xfrm>
            <a:off x="1590824" y="4572000"/>
            <a:ext cx="1397000" cy="1524000"/>
          </a:xfrm>
          <a:prstGeom prst="rect">
            <a:avLst/>
          </a:prstGeom>
        </p:spPr>
      </p:pic>
      <p:pic>
        <p:nvPicPr>
          <p:cNvPr id="11" name="Picture 10"/>
          <p:cNvPicPr>
            <a:picLocks noChangeAspect="1"/>
          </p:cNvPicPr>
          <p:nvPr/>
        </p:nvPicPr>
        <p:blipFill>
          <a:blip r:embed="rId4"/>
          <a:stretch>
            <a:fillRect/>
          </a:stretch>
        </p:blipFill>
        <p:spPr>
          <a:xfrm>
            <a:off x="6084168" y="3849216"/>
            <a:ext cx="1460500" cy="1524000"/>
          </a:xfrm>
          <a:prstGeom prst="rect">
            <a:avLst/>
          </a:prstGeom>
        </p:spPr>
      </p:pic>
      <p:sp>
        <p:nvSpPr>
          <p:cNvPr id="13" name="TextBox 12"/>
          <p:cNvSpPr txBox="1"/>
          <p:nvPr/>
        </p:nvSpPr>
        <p:spPr>
          <a:xfrm>
            <a:off x="990600" y="4613066"/>
            <a:ext cx="327308"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pic>
        <p:nvPicPr>
          <p:cNvPr id="18" name="Picture 17"/>
          <p:cNvPicPr>
            <a:picLocks noChangeAspect="1"/>
          </p:cNvPicPr>
          <p:nvPr/>
        </p:nvPicPr>
        <p:blipFill>
          <a:blip r:embed="rId4"/>
          <a:stretch>
            <a:fillRect/>
          </a:stretch>
        </p:blipFill>
        <p:spPr>
          <a:xfrm>
            <a:off x="4139952" y="4581128"/>
            <a:ext cx="1460500" cy="1524000"/>
          </a:xfrm>
          <a:prstGeom prst="rect">
            <a:avLst/>
          </a:prstGeom>
        </p:spPr>
      </p:pic>
      <p:sp>
        <p:nvSpPr>
          <p:cNvPr id="19" name="TextBox 18"/>
          <p:cNvSpPr txBox="1"/>
          <p:nvPr/>
        </p:nvSpPr>
        <p:spPr>
          <a:xfrm>
            <a:off x="5252804" y="3892986"/>
            <a:ext cx="327308"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Tree>
    <p:extLst>
      <p:ext uri="{BB962C8B-B14F-4D97-AF65-F5344CB8AC3E}">
        <p14:creationId xmlns:p14="http://schemas.microsoft.com/office/powerpoint/2010/main" val="934254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Doggie Planning</a:t>
            </a:r>
            <a:endParaRPr lang="en-US"/>
          </a:p>
        </p:txBody>
      </p:sp>
    </p:spTree>
    <p:extLst>
      <p:ext uri="{BB962C8B-B14F-4D97-AF65-F5344CB8AC3E}">
        <p14:creationId xmlns:p14="http://schemas.microsoft.com/office/powerpoint/2010/main" val="27333603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Doggie Planning</a:t>
            </a:r>
            <a:endParaRPr lang="en-US" dirty="0"/>
          </a:p>
        </p:txBody>
      </p:sp>
      <p:sp>
        <p:nvSpPr>
          <p:cNvPr id="5" name="Rectangle 4"/>
          <p:cNvSpPr/>
          <p:nvPr/>
        </p:nvSpPr>
        <p:spPr>
          <a:xfrm>
            <a:off x="1868488" y="1447800"/>
            <a:ext cx="6705600" cy="1040285"/>
          </a:xfrm>
          <a:prstGeom prst="rect">
            <a:avLst/>
          </a:prstGeom>
        </p:spPr>
        <p:txBody>
          <a:bodyPr wrap="square">
            <a:spAutoFit/>
          </a:bodyPr>
          <a:lstStyle/>
          <a:p>
            <a:r>
              <a:rPr lang="en-US" sz="2800" dirty="0" smtClean="0">
                <a:latin typeface="Calibri" pitchFamily="34" charset="0"/>
                <a:cs typeface="Calibri" pitchFamily="34" charset="0"/>
              </a:rPr>
              <a:t>Estimate the size of the following dogs:</a:t>
            </a:r>
          </a:p>
          <a:p>
            <a:pPr algn="l">
              <a:buNone/>
            </a:pPr>
            <a:endParaRPr lang="en-US" sz="2800" b="1" dirty="0" smtClean="0">
              <a:latin typeface="Calibri" pitchFamily="34" charset="0"/>
              <a:cs typeface="Calibri" pitchFamily="34" charset="0"/>
            </a:endParaRPr>
          </a:p>
        </p:txBody>
      </p:sp>
      <p:pic>
        <p:nvPicPr>
          <p:cNvPr id="4" name="Picture 3"/>
          <p:cNvPicPr>
            <a:picLocks noChangeAspect="1"/>
          </p:cNvPicPr>
          <p:nvPr/>
        </p:nvPicPr>
        <p:blipFill>
          <a:blip r:embed="rId3"/>
          <a:stretch>
            <a:fillRect/>
          </a:stretch>
        </p:blipFill>
        <p:spPr>
          <a:xfrm>
            <a:off x="1429072" y="4572000"/>
            <a:ext cx="1397000" cy="1524000"/>
          </a:xfrm>
          <a:prstGeom prst="rect">
            <a:avLst/>
          </a:prstGeom>
        </p:spPr>
      </p:pic>
      <p:pic>
        <p:nvPicPr>
          <p:cNvPr id="6" name="Picture 5"/>
          <p:cNvPicPr>
            <a:picLocks noChangeAspect="1"/>
          </p:cNvPicPr>
          <p:nvPr/>
        </p:nvPicPr>
        <p:blipFill>
          <a:blip r:embed="rId4"/>
          <a:stretch>
            <a:fillRect/>
          </a:stretch>
        </p:blipFill>
        <p:spPr>
          <a:xfrm>
            <a:off x="3105472" y="4572000"/>
            <a:ext cx="1460500" cy="1524000"/>
          </a:xfrm>
          <a:prstGeom prst="rect">
            <a:avLst/>
          </a:prstGeom>
        </p:spPr>
      </p:pic>
      <p:pic>
        <p:nvPicPr>
          <p:cNvPr id="7" name="Picture 6"/>
          <p:cNvPicPr>
            <a:picLocks noChangeAspect="1"/>
          </p:cNvPicPr>
          <p:nvPr/>
        </p:nvPicPr>
        <p:blipFill>
          <a:blip r:embed="rId5"/>
          <a:stretch>
            <a:fillRect/>
          </a:stretch>
        </p:blipFill>
        <p:spPr>
          <a:xfrm>
            <a:off x="5010472" y="4572000"/>
            <a:ext cx="1460500" cy="1524000"/>
          </a:xfrm>
          <a:prstGeom prst="rect">
            <a:avLst/>
          </a:prstGeom>
        </p:spPr>
      </p:pic>
      <p:pic>
        <p:nvPicPr>
          <p:cNvPr id="8" name="Picture 7"/>
          <p:cNvPicPr>
            <a:picLocks noChangeAspect="1"/>
          </p:cNvPicPr>
          <p:nvPr/>
        </p:nvPicPr>
        <p:blipFill>
          <a:blip r:embed="rId6"/>
          <a:stretch>
            <a:fillRect/>
          </a:stretch>
        </p:blipFill>
        <p:spPr>
          <a:xfrm>
            <a:off x="7296472" y="4572000"/>
            <a:ext cx="1524000" cy="1397000"/>
          </a:xfrm>
          <a:prstGeom prst="rect">
            <a:avLst/>
          </a:prstGeom>
        </p:spPr>
      </p:pic>
      <p:sp>
        <p:nvSpPr>
          <p:cNvPr id="9" name="TextBox 8"/>
          <p:cNvSpPr txBox="1"/>
          <p:nvPr/>
        </p:nvSpPr>
        <p:spPr>
          <a:xfrm>
            <a:off x="1429072" y="3886200"/>
            <a:ext cx="327334"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sp>
        <p:nvSpPr>
          <p:cNvPr id="10" name="TextBox 9"/>
          <p:cNvSpPr txBox="1"/>
          <p:nvPr/>
        </p:nvSpPr>
        <p:spPr>
          <a:xfrm>
            <a:off x="3029272" y="3886200"/>
            <a:ext cx="327334" cy="400110"/>
          </a:xfrm>
          <a:prstGeom prst="rect">
            <a:avLst/>
          </a:prstGeom>
          <a:noFill/>
        </p:spPr>
        <p:txBody>
          <a:bodyPr wrap="none" rtlCol="0">
            <a:spAutoFit/>
          </a:bodyPr>
          <a:lstStyle/>
          <a:p>
            <a:pPr>
              <a:buNone/>
            </a:pPr>
            <a:r>
              <a:rPr lang="en-US" dirty="0" smtClean="0">
                <a:latin typeface="Arial"/>
                <a:cs typeface="Arial"/>
              </a:rPr>
              <a:t>2</a:t>
            </a:r>
            <a:endParaRPr lang="en-US" dirty="0">
              <a:latin typeface="Arial"/>
              <a:cs typeface="Arial"/>
            </a:endParaRPr>
          </a:p>
        </p:txBody>
      </p:sp>
      <p:sp>
        <p:nvSpPr>
          <p:cNvPr id="11" name="TextBox 10"/>
          <p:cNvSpPr txBox="1"/>
          <p:nvPr/>
        </p:nvSpPr>
        <p:spPr>
          <a:xfrm>
            <a:off x="5010472" y="3886200"/>
            <a:ext cx="327334"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
        <p:nvSpPr>
          <p:cNvPr id="12" name="TextBox 11"/>
          <p:cNvSpPr txBox="1"/>
          <p:nvPr/>
        </p:nvSpPr>
        <p:spPr>
          <a:xfrm>
            <a:off x="7296472" y="3886200"/>
            <a:ext cx="327334"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Doggie Planning Exercise</a:t>
            </a:r>
            <a:endParaRPr lang="en-US" dirty="0"/>
          </a:p>
        </p:txBody>
      </p:sp>
      <p:sp>
        <p:nvSpPr>
          <p:cNvPr id="3" name="Content Placeholder 2"/>
          <p:cNvSpPr>
            <a:spLocks noGrp="1"/>
          </p:cNvSpPr>
          <p:nvPr>
            <p:ph idx="1"/>
          </p:nvPr>
        </p:nvSpPr>
        <p:spPr/>
        <p:txBody>
          <a:bodyPr/>
          <a:lstStyle/>
          <a:p>
            <a:r>
              <a:rPr lang="en-US" dirty="0"/>
              <a:t>Chihuahua</a:t>
            </a:r>
          </a:p>
          <a:p>
            <a:endParaRPr lang="en-US" dirty="0"/>
          </a:p>
        </p:txBody>
      </p:sp>
      <p:pic>
        <p:nvPicPr>
          <p:cNvPr id="15" name="Picture 14"/>
          <p:cNvPicPr>
            <a:picLocks noChangeAspect="1"/>
          </p:cNvPicPr>
          <p:nvPr/>
        </p:nvPicPr>
        <p:blipFill>
          <a:blip r:embed="rId3"/>
          <a:stretch>
            <a:fillRect/>
          </a:stretch>
        </p:blipFill>
        <p:spPr>
          <a:xfrm>
            <a:off x="990600" y="4572000"/>
            <a:ext cx="1397000" cy="1524000"/>
          </a:xfrm>
          <a:prstGeom prst="rect">
            <a:avLst/>
          </a:prstGeom>
        </p:spPr>
      </p:pic>
      <p:pic>
        <p:nvPicPr>
          <p:cNvPr id="16" name="Picture 15"/>
          <p:cNvPicPr>
            <a:picLocks noChangeAspect="1"/>
          </p:cNvPicPr>
          <p:nvPr/>
        </p:nvPicPr>
        <p:blipFill>
          <a:blip r:embed="rId4"/>
          <a:stretch>
            <a:fillRect/>
          </a:stretch>
        </p:blipFill>
        <p:spPr>
          <a:xfrm>
            <a:off x="2667000" y="4572000"/>
            <a:ext cx="1460500" cy="1524000"/>
          </a:xfrm>
          <a:prstGeom prst="rect">
            <a:avLst/>
          </a:prstGeom>
        </p:spPr>
      </p:pic>
      <p:pic>
        <p:nvPicPr>
          <p:cNvPr id="17" name="Picture 16"/>
          <p:cNvPicPr>
            <a:picLocks noChangeAspect="1"/>
          </p:cNvPicPr>
          <p:nvPr/>
        </p:nvPicPr>
        <p:blipFill>
          <a:blip r:embed="rId5"/>
          <a:stretch>
            <a:fillRect/>
          </a:stretch>
        </p:blipFill>
        <p:spPr>
          <a:xfrm>
            <a:off x="4572000" y="4572000"/>
            <a:ext cx="1460500" cy="1524000"/>
          </a:xfrm>
          <a:prstGeom prst="rect">
            <a:avLst/>
          </a:prstGeom>
        </p:spPr>
      </p:pic>
      <p:pic>
        <p:nvPicPr>
          <p:cNvPr id="18" name="Picture 17"/>
          <p:cNvPicPr>
            <a:picLocks noChangeAspect="1"/>
          </p:cNvPicPr>
          <p:nvPr/>
        </p:nvPicPr>
        <p:blipFill>
          <a:blip r:embed="rId6"/>
          <a:stretch>
            <a:fillRect/>
          </a:stretch>
        </p:blipFill>
        <p:spPr>
          <a:xfrm>
            <a:off x="6858000" y="4572000"/>
            <a:ext cx="1524000" cy="1397000"/>
          </a:xfrm>
          <a:prstGeom prst="rect">
            <a:avLst/>
          </a:prstGeom>
        </p:spPr>
      </p:pic>
      <p:sp>
        <p:nvSpPr>
          <p:cNvPr id="19" name="TextBox 18"/>
          <p:cNvSpPr txBox="1"/>
          <p:nvPr/>
        </p:nvSpPr>
        <p:spPr>
          <a:xfrm>
            <a:off x="990600" y="3886200"/>
            <a:ext cx="327308"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sp>
        <p:nvSpPr>
          <p:cNvPr id="20" name="TextBox 19"/>
          <p:cNvSpPr txBox="1"/>
          <p:nvPr/>
        </p:nvSpPr>
        <p:spPr>
          <a:xfrm>
            <a:off x="2590800" y="3886200"/>
            <a:ext cx="327308" cy="400110"/>
          </a:xfrm>
          <a:prstGeom prst="rect">
            <a:avLst/>
          </a:prstGeom>
          <a:noFill/>
        </p:spPr>
        <p:txBody>
          <a:bodyPr wrap="none" rtlCol="0">
            <a:spAutoFit/>
          </a:bodyPr>
          <a:lstStyle/>
          <a:p>
            <a:pPr>
              <a:buNone/>
            </a:pPr>
            <a:r>
              <a:rPr lang="en-US" dirty="0" smtClean="0">
                <a:latin typeface="Arial"/>
                <a:cs typeface="Arial"/>
              </a:rPr>
              <a:t>2</a:t>
            </a:r>
            <a:endParaRPr lang="en-US" dirty="0">
              <a:latin typeface="Arial"/>
              <a:cs typeface="Arial"/>
            </a:endParaRPr>
          </a:p>
        </p:txBody>
      </p:sp>
      <p:sp>
        <p:nvSpPr>
          <p:cNvPr id="21" name="TextBox 20"/>
          <p:cNvSpPr txBox="1"/>
          <p:nvPr/>
        </p:nvSpPr>
        <p:spPr>
          <a:xfrm>
            <a:off x="4572000" y="3886200"/>
            <a:ext cx="327308"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
        <p:nvSpPr>
          <p:cNvPr id="22" name="TextBox 21"/>
          <p:cNvSpPr txBox="1"/>
          <p:nvPr/>
        </p:nvSpPr>
        <p:spPr>
          <a:xfrm>
            <a:off x="6858000" y="3886200"/>
            <a:ext cx="327308"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2650945969"/>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Chihuahua</a:t>
            </a:r>
            <a:endParaRPr lang="en-US" dirty="0"/>
          </a:p>
        </p:txBody>
      </p:sp>
      <p:sp>
        <p:nvSpPr>
          <p:cNvPr id="5" name="Rectangle 4"/>
          <p:cNvSpPr/>
          <p:nvPr/>
        </p:nvSpPr>
        <p:spPr>
          <a:xfrm>
            <a:off x="266700" y="5791200"/>
            <a:ext cx="8877300" cy="461665"/>
          </a:xfrm>
          <a:prstGeom prst="rect">
            <a:avLst/>
          </a:prstGeom>
        </p:spPr>
        <p:txBody>
          <a:bodyPr wrap="square">
            <a:spAutoFit/>
          </a:bodyPr>
          <a:lstStyle/>
          <a:p>
            <a:pPr>
              <a:buNone/>
            </a:pPr>
            <a:r>
              <a:rPr lang="en-US" sz="2400" dirty="0" smtClean="0">
                <a:latin typeface="Arial"/>
                <a:cs typeface="Arial"/>
              </a:rPr>
              <a:t>http://</a:t>
            </a:r>
            <a:r>
              <a:rPr lang="en-US" sz="2400" dirty="0" err="1" smtClean="0">
                <a:latin typeface="Arial"/>
                <a:cs typeface="Arial"/>
              </a:rPr>
              <a:t>en.wikipedia.org/wiki/Chihuahua_(dog</a:t>
            </a:r>
            <a:r>
              <a:rPr lang="en-US" sz="2400" dirty="0" smtClean="0">
                <a:latin typeface="Arial"/>
                <a:cs typeface="Arial"/>
              </a:rPr>
              <a:t>)</a:t>
            </a:r>
            <a:endParaRPr lang="en-US" sz="2400" dirty="0">
              <a:latin typeface="Arial"/>
              <a:cs typeface="Arial"/>
            </a:endParaRPr>
          </a:p>
        </p:txBody>
      </p:sp>
      <p:pic>
        <p:nvPicPr>
          <p:cNvPr id="6" name="Picture 5"/>
          <p:cNvPicPr>
            <a:picLocks noChangeAspect="1"/>
          </p:cNvPicPr>
          <p:nvPr/>
        </p:nvPicPr>
        <p:blipFill>
          <a:blip r:embed="rId2"/>
          <a:stretch>
            <a:fillRect/>
          </a:stretch>
        </p:blipFill>
        <p:spPr>
          <a:xfrm>
            <a:off x="2862371" y="1169578"/>
            <a:ext cx="3419258" cy="4518844"/>
          </a:xfrm>
          <a:prstGeom prst="rect">
            <a:avLst/>
          </a:prstGeom>
        </p:spPr>
      </p:pic>
    </p:spTree>
    <p:extLst>
      <p:ext uri="{BB962C8B-B14F-4D97-AF65-F5344CB8AC3E}">
        <p14:creationId xmlns:p14="http://schemas.microsoft.com/office/powerpoint/2010/main" val="44108096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Doggie Planning Exercise</a:t>
            </a:r>
            <a:endParaRPr lang="en-US" dirty="0"/>
          </a:p>
        </p:txBody>
      </p:sp>
      <p:sp>
        <p:nvSpPr>
          <p:cNvPr id="3" name="Content Placeholder 2"/>
          <p:cNvSpPr>
            <a:spLocks noGrp="1"/>
          </p:cNvSpPr>
          <p:nvPr>
            <p:ph idx="1"/>
          </p:nvPr>
        </p:nvSpPr>
        <p:spPr/>
        <p:txBody>
          <a:bodyPr/>
          <a:lstStyle/>
          <a:p>
            <a:r>
              <a:rPr lang="en-US" dirty="0"/>
              <a:t>Great Dane</a:t>
            </a:r>
          </a:p>
          <a:p>
            <a:endParaRPr lang="en-US" dirty="0"/>
          </a:p>
        </p:txBody>
      </p:sp>
      <p:pic>
        <p:nvPicPr>
          <p:cNvPr id="15" name="Picture 14"/>
          <p:cNvPicPr>
            <a:picLocks noChangeAspect="1"/>
          </p:cNvPicPr>
          <p:nvPr/>
        </p:nvPicPr>
        <p:blipFill>
          <a:blip r:embed="rId3"/>
          <a:stretch>
            <a:fillRect/>
          </a:stretch>
        </p:blipFill>
        <p:spPr>
          <a:xfrm>
            <a:off x="990600" y="4572000"/>
            <a:ext cx="1397000" cy="1524000"/>
          </a:xfrm>
          <a:prstGeom prst="rect">
            <a:avLst/>
          </a:prstGeom>
        </p:spPr>
      </p:pic>
      <p:pic>
        <p:nvPicPr>
          <p:cNvPr id="16" name="Picture 15"/>
          <p:cNvPicPr>
            <a:picLocks noChangeAspect="1"/>
          </p:cNvPicPr>
          <p:nvPr/>
        </p:nvPicPr>
        <p:blipFill>
          <a:blip r:embed="rId4"/>
          <a:stretch>
            <a:fillRect/>
          </a:stretch>
        </p:blipFill>
        <p:spPr>
          <a:xfrm>
            <a:off x="2667000" y="4572000"/>
            <a:ext cx="1460500" cy="1524000"/>
          </a:xfrm>
          <a:prstGeom prst="rect">
            <a:avLst/>
          </a:prstGeom>
        </p:spPr>
      </p:pic>
      <p:pic>
        <p:nvPicPr>
          <p:cNvPr id="17" name="Picture 16"/>
          <p:cNvPicPr>
            <a:picLocks noChangeAspect="1"/>
          </p:cNvPicPr>
          <p:nvPr/>
        </p:nvPicPr>
        <p:blipFill>
          <a:blip r:embed="rId5"/>
          <a:stretch>
            <a:fillRect/>
          </a:stretch>
        </p:blipFill>
        <p:spPr>
          <a:xfrm>
            <a:off x="4572000" y="4572000"/>
            <a:ext cx="1460500" cy="1524000"/>
          </a:xfrm>
          <a:prstGeom prst="rect">
            <a:avLst/>
          </a:prstGeom>
        </p:spPr>
      </p:pic>
      <p:pic>
        <p:nvPicPr>
          <p:cNvPr id="18" name="Picture 17"/>
          <p:cNvPicPr>
            <a:picLocks noChangeAspect="1"/>
          </p:cNvPicPr>
          <p:nvPr/>
        </p:nvPicPr>
        <p:blipFill>
          <a:blip r:embed="rId6"/>
          <a:stretch>
            <a:fillRect/>
          </a:stretch>
        </p:blipFill>
        <p:spPr>
          <a:xfrm>
            <a:off x="6858000" y="4572000"/>
            <a:ext cx="1524000" cy="1397000"/>
          </a:xfrm>
          <a:prstGeom prst="rect">
            <a:avLst/>
          </a:prstGeom>
        </p:spPr>
      </p:pic>
      <p:sp>
        <p:nvSpPr>
          <p:cNvPr id="19" name="TextBox 18"/>
          <p:cNvSpPr txBox="1"/>
          <p:nvPr/>
        </p:nvSpPr>
        <p:spPr>
          <a:xfrm>
            <a:off x="990600" y="3886200"/>
            <a:ext cx="327334"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sp>
        <p:nvSpPr>
          <p:cNvPr id="20" name="TextBox 19"/>
          <p:cNvSpPr txBox="1"/>
          <p:nvPr/>
        </p:nvSpPr>
        <p:spPr>
          <a:xfrm>
            <a:off x="2590800" y="3886200"/>
            <a:ext cx="327334" cy="400110"/>
          </a:xfrm>
          <a:prstGeom prst="rect">
            <a:avLst/>
          </a:prstGeom>
          <a:noFill/>
        </p:spPr>
        <p:txBody>
          <a:bodyPr wrap="none" rtlCol="0">
            <a:spAutoFit/>
          </a:bodyPr>
          <a:lstStyle/>
          <a:p>
            <a:pPr>
              <a:buNone/>
            </a:pPr>
            <a:r>
              <a:rPr lang="en-US" dirty="0" smtClean="0">
                <a:latin typeface="Arial"/>
                <a:cs typeface="Arial"/>
              </a:rPr>
              <a:t>2</a:t>
            </a:r>
            <a:endParaRPr lang="en-US" dirty="0">
              <a:latin typeface="Arial"/>
              <a:cs typeface="Arial"/>
            </a:endParaRPr>
          </a:p>
        </p:txBody>
      </p:sp>
      <p:sp>
        <p:nvSpPr>
          <p:cNvPr id="21" name="TextBox 20"/>
          <p:cNvSpPr txBox="1"/>
          <p:nvPr/>
        </p:nvSpPr>
        <p:spPr>
          <a:xfrm>
            <a:off x="4572000" y="3886200"/>
            <a:ext cx="327334"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
        <p:nvSpPr>
          <p:cNvPr id="22" name="TextBox 21"/>
          <p:cNvSpPr txBox="1"/>
          <p:nvPr/>
        </p:nvSpPr>
        <p:spPr>
          <a:xfrm>
            <a:off x="6858000" y="3886200"/>
            <a:ext cx="327334"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391942370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 Dane</a:t>
            </a:r>
            <a:endParaRPr lang="en-US" dirty="0"/>
          </a:p>
        </p:txBody>
      </p:sp>
      <p:sp>
        <p:nvSpPr>
          <p:cNvPr id="6" name="Rectangle 5"/>
          <p:cNvSpPr/>
          <p:nvPr/>
        </p:nvSpPr>
        <p:spPr>
          <a:xfrm>
            <a:off x="266700" y="5791201"/>
            <a:ext cx="8877300" cy="466280"/>
          </a:xfrm>
          <a:prstGeom prst="rect">
            <a:avLst/>
          </a:prstGeom>
        </p:spPr>
        <p:txBody>
          <a:bodyPr wrap="square" lIns="91439" tIns="45719" rIns="91439" bIns="45719">
            <a:spAutoFit/>
          </a:bodyPr>
          <a:lstStyle/>
          <a:p>
            <a:endParaRPr lang="en-US" sz="2400" dirty="0">
              <a:latin typeface="Calibri"/>
              <a:cs typeface="Calibri"/>
            </a:endParaRPr>
          </a:p>
        </p:txBody>
      </p:sp>
      <p:pic>
        <p:nvPicPr>
          <p:cNvPr id="7" name="Picture 6"/>
          <p:cNvPicPr>
            <a:picLocks noChangeAspect="1"/>
          </p:cNvPicPr>
          <p:nvPr/>
        </p:nvPicPr>
        <p:blipFill>
          <a:blip r:embed="rId2"/>
          <a:stretch>
            <a:fillRect/>
          </a:stretch>
        </p:blipFill>
        <p:spPr>
          <a:xfrm>
            <a:off x="2032000" y="1054100"/>
            <a:ext cx="5080000" cy="4737100"/>
          </a:xfrm>
          <a:prstGeom prst="rect">
            <a:avLst/>
          </a:prstGeom>
        </p:spPr>
      </p:pic>
      <p:sp>
        <p:nvSpPr>
          <p:cNvPr id="8" name="TextBox 7"/>
          <p:cNvSpPr txBox="1"/>
          <p:nvPr/>
        </p:nvSpPr>
        <p:spPr>
          <a:xfrm>
            <a:off x="990600" y="5943600"/>
            <a:ext cx="7162800" cy="338554"/>
          </a:xfrm>
          <a:prstGeom prst="rect">
            <a:avLst/>
          </a:prstGeom>
          <a:noFill/>
        </p:spPr>
        <p:txBody>
          <a:bodyPr wrap="square" rtlCol="0">
            <a:spAutoFit/>
          </a:bodyPr>
          <a:lstStyle/>
          <a:p>
            <a:pPr>
              <a:buNone/>
            </a:pPr>
            <a:r>
              <a:rPr lang="en-US" sz="1600" dirty="0" smtClean="0">
                <a:latin typeface="Calibri"/>
                <a:cs typeface="Calibri"/>
              </a:rPr>
              <a:t>From http://</a:t>
            </a:r>
            <a:r>
              <a:rPr lang="en-US" sz="1600" dirty="0" err="1" smtClean="0">
                <a:latin typeface="Calibri"/>
                <a:cs typeface="Calibri"/>
              </a:rPr>
              <a:t>louminatti.blogspot.com</a:t>
            </a:r>
            <a:endParaRPr lang="en-US" sz="1600" dirty="0">
              <a:latin typeface="Calibri"/>
              <a:cs typeface="Calibri"/>
            </a:endParaRPr>
          </a:p>
        </p:txBody>
      </p:sp>
    </p:spTree>
    <p:extLst>
      <p:ext uri="{BB962C8B-B14F-4D97-AF65-F5344CB8AC3E}">
        <p14:creationId xmlns:p14="http://schemas.microsoft.com/office/powerpoint/2010/main" val="96379688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Doggie Planning Exercise</a:t>
            </a:r>
            <a:endParaRPr lang="en-US" dirty="0"/>
          </a:p>
        </p:txBody>
      </p:sp>
      <p:sp>
        <p:nvSpPr>
          <p:cNvPr id="3" name="Content Placeholder 2"/>
          <p:cNvSpPr>
            <a:spLocks noGrp="1"/>
          </p:cNvSpPr>
          <p:nvPr>
            <p:ph idx="1"/>
          </p:nvPr>
        </p:nvSpPr>
        <p:spPr/>
        <p:txBody>
          <a:bodyPr/>
          <a:lstStyle/>
          <a:p>
            <a:r>
              <a:rPr lang="en-US" dirty="0"/>
              <a:t>Labrador</a:t>
            </a:r>
          </a:p>
          <a:p>
            <a:endParaRPr lang="en-US" dirty="0"/>
          </a:p>
        </p:txBody>
      </p:sp>
      <p:pic>
        <p:nvPicPr>
          <p:cNvPr id="15" name="Picture 14"/>
          <p:cNvPicPr>
            <a:picLocks noChangeAspect="1"/>
          </p:cNvPicPr>
          <p:nvPr/>
        </p:nvPicPr>
        <p:blipFill>
          <a:blip r:embed="rId3"/>
          <a:stretch>
            <a:fillRect/>
          </a:stretch>
        </p:blipFill>
        <p:spPr>
          <a:xfrm>
            <a:off x="990600" y="4572000"/>
            <a:ext cx="1397000" cy="1524000"/>
          </a:xfrm>
          <a:prstGeom prst="rect">
            <a:avLst/>
          </a:prstGeom>
        </p:spPr>
      </p:pic>
      <p:pic>
        <p:nvPicPr>
          <p:cNvPr id="16" name="Picture 15"/>
          <p:cNvPicPr>
            <a:picLocks noChangeAspect="1"/>
          </p:cNvPicPr>
          <p:nvPr/>
        </p:nvPicPr>
        <p:blipFill>
          <a:blip r:embed="rId4"/>
          <a:stretch>
            <a:fillRect/>
          </a:stretch>
        </p:blipFill>
        <p:spPr>
          <a:xfrm>
            <a:off x="2667000" y="4572000"/>
            <a:ext cx="1460500" cy="1524000"/>
          </a:xfrm>
          <a:prstGeom prst="rect">
            <a:avLst/>
          </a:prstGeom>
        </p:spPr>
      </p:pic>
      <p:pic>
        <p:nvPicPr>
          <p:cNvPr id="17" name="Picture 16"/>
          <p:cNvPicPr>
            <a:picLocks noChangeAspect="1"/>
          </p:cNvPicPr>
          <p:nvPr/>
        </p:nvPicPr>
        <p:blipFill>
          <a:blip r:embed="rId5"/>
          <a:stretch>
            <a:fillRect/>
          </a:stretch>
        </p:blipFill>
        <p:spPr>
          <a:xfrm>
            <a:off x="4572000" y="4572000"/>
            <a:ext cx="1460500" cy="1524000"/>
          </a:xfrm>
          <a:prstGeom prst="rect">
            <a:avLst/>
          </a:prstGeom>
        </p:spPr>
      </p:pic>
      <p:pic>
        <p:nvPicPr>
          <p:cNvPr id="18" name="Picture 17"/>
          <p:cNvPicPr>
            <a:picLocks noChangeAspect="1"/>
          </p:cNvPicPr>
          <p:nvPr/>
        </p:nvPicPr>
        <p:blipFill>
          <a:blip r:embed="rId6"/>
          <a:stretch>
            <a:fillRect/>
          </a:stretch>
        </p:blipFill>
        <p:spPr>
          <a:xfrm>
            <a:off x="6858000" y="4572000"/>
            <a:ext cx="1524000" cy="1397000"/>
          </a:xfrm>
          <a:prstGeom prst="rect">
            <a:avLst/>
          </a:prstGeom>
        </p:spPr>
      </p:pic>
      <p:sp>
        <p:nvSpPr>
          <p:cNvPr id="19" name="TextBox 18"/>
          <p:cNvSpPr txBox="1"/>
          <p:nvPr/>
        </p:nvSpPr>
        <p:spPr>
          <a:xfrm>
            <a:off x="990600" y="3886200"/>
            <a:ext cx="327334"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sp>
        <p:nvSpPr>
          <p:cNvPr id="20" name="TextBox 19"/>
          <p:cNvSpPr txBox="1"/>
          <p:nvPr/>
        </p:nvSpPr>
        <p:spPr>
          <a:xfrm>
            <a:off x="2590800" y="3886200"/>
            <a:ext cx="327334" cy="400110"/>
          </a:xfrm>
          <a:prstGeom prst="rect">
            <a:avLst/>
          </a:prstGeom>
          <a:noFill/>
        </p:spPr>
        <p:txBody>
          <a:bodyPr wrap="none" rtlCol="0">
            <a:spAutoFit/>
          </a:bodyPr>
          <a:lstStyle/>
          <a:p>
            <a:pPr>
              <a:buNone/>
            </a:pPr>
            <a:r>
              <a:rPr lang="en-US" dirty="0" smtClean="0">
                <a:latin typeface="Arial"/>
                <a:cs typeface="Arial"/>
              </a:rPr>
              <a:t>2</a:t>
            </a:r>
            <a:endParaRPr lang="en-US" dirty="0">
              <a:latin typeface="Arial"/>
              <a:cs typeface="Arial"/>
            </a:endParaRPr>
          </a:p>
        </p:txBody>
      </p:sp>
      <p:sp>
        <p:nvSpPr>
          <p:cNvPr id="21" name="TextBox 20"/>
          <p:cNvSpPr txBox="1"/>
          <p:nvPr/>
        </p:nvSpPr>
        <p:spPr>
          <a:xfrm>
            <a:off x="4572000" y="3886200"/>
            <a:ext cx="327334"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
        <p:nvSpPr>
          <p:cNvPr id="22" name="TextBox 21"/>
          <p:cNvSpPr txBox="1"/>
          <p:nvPr/>
        </p:nvSpPr>
        <p:spPr>
          <a:xfrm>
            <a:off x="6858000" y="3886200"/>
            <a:ext cx="327334"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415715785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Labrador</a:t>
            </a:r>
            <a:endParaRPr lang="en-US" dirty="0"/>
          </a:p>
        </p:txBody>
      </p:sp>
      <p:sp>
        <p:nvSpPr>
          <p:cNvPr id="5" name="Rectangle 4"/>
          <p:cNvSpPr/>
          <p:nvPr/>
        </p:nvSpPr>
        <p:spPr>
          <a:xfrm>
            <a:off x="266700" y="5791200"/>
            <a:ext cx="8877300" cy="461665"/>
          </a:xfrm>
          <a:prstGeom prst="rect">
            <a:avLst/>
          </a:prstGeom>
        </p:spPr>
        <p:txBody>
          <a:bodyPr wrap="square">
            <a:spAutoFit/>
          </a:bodyPr>
          <a:lstStyle/>
          <a:p>
            <a:pPr>
              <a:buNone/>
            </a:pPr>
            <a:r>
              <a:rPr lang="en-US" sz="2400" dirty="0" smtClean="0">
                <a:latin typeface="Arial"/>
                <a:cs typeface="Arial"/>
              </a:rPr>
              <a:t>http://</a:t>
            </a:r>
            <a:r>
              <a:rPr lang="en-US" sz="2400" dirty="0" err="1" smtClean="0">
                <a:latin typeface="Arial"/>
                <a:cs typeface="Arial"/>
              </a:rPr>
              <a:t>en.wikipedia.org/wiki/Labrador_Retriever</a:t>
            </a:r>
            <a:endParaRPr lang="en-US" sz="2400" dirty="0">
              <a:latin typeface="Arial"/>
              <a:cs typeface="Arial"/>
            </a:endParaRPr>
          </a:p>
        </p:txBody>
      </p:sp>
      <p:pic>
        <p:nvPicPr>
          <p:cNvPr id="6" name="Picture 5"/>
          <p:cNvPicPr>
            <a:picLocks noChangeAspect="1"/>
          </p:cNvPicPr>
          <p:nvPr/>
        </p:nvPicPr>
        <p:blipFill>
          <a:blip r:embed="rId2"/>
          <a:stretch>
            <a:fillRect/>
          </a:stretch>
        </p:blipFill>
        <p:spPr>
          <a:xfrm>
            <a:off x="1695846" y="1271884"/>
            <a:ext cx="5752308" cy="4314231"/>
          </a:xfrm>
          <a:prstGeom prst="rect">
            <a:avLst/>
          </a:prstGeom>
        </p:spPr>
      </p:pic>
    </p:spTree>
    <p:extLst>
      <p:ext uri="{BB962C8B-B14F-4D97-AF65-F5344CB8AC3E}">
        <p14:creationId xmlns:p14="http://schemas.microsoft.com/office/powerpoint/2010/main" val="269997065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Doggie Planning Exercise</a:t>
            </a:r>
            <a:endParaRPr lang="en-US" dirty="0"/>
          </a:p>
        </p:txBody>
      </p:sp>
      <p:sp>
        <p:nvSpPr>
          <p:cNvPr id="3" name="Content Placeholder 2"/>
          <p:cNvSpPr>
            <a:spLocks noGrp="1"/>
          </p:cNvSpPr>
          <p:nvPr>
            <p:ph idx="1"/>
          </p:nvPr>
        </p:nvSpPr>
        <p:spPr/>
        <p:txBody>
          <a:bodyPr/>
          <a:lstStyle/>
          <a:p>
            <a:r>
              <a:rPr lang="en-US" dirty="0"/>
              <a:t>Poodle</a:t>
            </a:r>
          </a:p>
          <a:p>
            <a:endParaRPr lang="en-US" dirty="0"/>
          </a:p>
        </p:txBody>
      </p:sp>
      <p:pic>
        <p:nvPicPr>
          <p:cNvPr id="15" name="Picture 14"/>
          <p:cNvPicPr>
            <a:picLocks noChangeAspect="1"/>
          </p:cNvPicPr>
          <p:nvPr/>
        </p:nvPicPr>
        <p:blipFill>
          <a:blip r:embed="rId3"/>
          <a:stretch>
            <a:fillRect/>
          </a:stretch>
        </p:blipFill>
        <p:spPr>
          <a:xfrm>
            <a:off x="990600" y="4572000"/>
            <a:ext cx="1397000" cy="1524000"/>
          </a:xfrm>
          <a:prstGeom prst="rect">
            <a:avLst/>
          </a:prstGeom>
        </p:spPr>
      </p:pic>
      <p:pic>
        <p:nvPicPr>
          <p:cNvPr id="16" name="Picture 15"/>
          <p:cNvPicPr>
            <a:picLocks noChangeAspect="1"/>
          </p:cNvPicPr>
          <p:nvPr/>
        </p:nvPicPr>
        <p:blipFill>
          <a:blip r:embed="rId4"/>
          <a:stretch>
            <a:fillRect/>
          </a:stretch>
        </p:blipFill>
        <p:spPr>
          <a:xfrm>
            <a:off x="2667000" y="4572000"/>
            <a:ext cx="1460500" cy="1524000"/>
          </a:xfrm>
          <a:prstGeom prst="rect">
            <a:avLst/>
          </a:prstGeom>
        </p:spPr>
      </p:pic>
      <p:pic>
        <p:nvPicPr>
          <p:cNvPr id="17" name="Picture 16"/>
          <p:cNvPicPr>
            <a:picLocks noChangeAspect="1"/>
          </p:cNvPicPr>
          <p:nvPr/>
        </p:nvPicPr>
        <p:blipFill>
          <a:blip r:embed="rId5"/>
          <a:stretch>
            <a:fillRect/>
          </a:stretch>
        </p:blipFill>
        <p:spPr>
          <a:xfrm>
            <a:off x="4572000" y="4572000"/>
            <a:ext cx="1460500" cy="1524000"/>
          </a:xfrm>
          <a:prstGeom prst="rect">
            <a:avLst/>
          </a:prstGeom>
        </p:spPr>
      </p:pic>
      <p:pic>
        <p:nvPicPr>
          <p:cNvPr id="18" name="Picture 17"/>
          <p:cNvPicPr>
            <a:picLocks noChangeAspect="1"/>
          </p:cNvPicPr>
          <p:nvPr/>
        </p:nvPicPr>
        <p:blipFill>
          <a:blip r:embed="rId6"/>
          <a:stretch>
            <a:fillRect/>
          </a:stretch>
        </p:blipFill>
        <p:spPr>
          <a:xfrm>
            <a:off x="6858000" y="4572000"/>
            <a:ext cx="1524000" cy="1397000"/>
          </a:xfrm>
          <a:prstGeom prst="rect">
            <a:avLst/>
          </a:prstGeom>
        </p:spPr>
      </p:pic>
      <p:sp>
        <p:nvSpPr>
          <p:cNvPr id="19" name="TextBox 18"/>
          <p:cNvSpPr txBox="1"/>
          <p:nvPr/>
        </p:nvSpPr>
        <p:spPr>
          <a:xfrm>
            <a:off x="990600" y="3886200"/>
            <a:ext cx="327334"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sp>
        <p:nvSpPr>
          <p:cNvPr id="20" name="TextBox 19"/>
          <p:cNvSpPr txBox="1"/>
          <p:nvPr/>
        </p:nvSpPr>
        <p:spPr>
          <a:xfrm>
            <a:off x="2590800" y="3886200"/>
            <a:ext cx="327334" cy="400110"/>
          </a:xfrm>
          <a:prstGeom prst="rect">
            <a:avLst/>
          </a:prstGeom>
          <a:noFill/>
        </p:spPr>
        <p:txBody>
          <a:bodyPr wrap="none" rtlCol="0">
            <a:spAutoFit/>
          </a:bodyPr>
          <a:lstStyle/>
          <a:p>
            <a:pPr>
              <a:buNone/>
            </a:pPr>
            <a:r>
              <a:rPr lang="en-US" dirty="0" smtClean="0">
                <a:latin typeface="Arial"/>
                <a:cs typeface="Arial"/>
              </a:rPr>
              <a:t>2</a:t>
            </a:r>
            <a:endParaRPr lang="en-US" dirty="0">
              <a:latin typeface="Arial"/>
              <a:cs typeface="Arial"/>
            </a:endParaRPr>
          </a:p>
        </p:txBody>
      </p:sp>
      <p:sp>
        <p:nvSpPr>
          <p:cNvPr id="21" name="TextBox 20"/>
          <p:cNvSpPr txBox="1"/>
          <p:nvPr/>
        </p:nvSpPr>
        <p:spPr>
          <a:xfrm>
            <a:off x="4572000" y="3886200"/>
            <a:ext cx="327334"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
        <p:nvSpPr>
          <p:cNvPr id="22" name="TextBox 21"/>
          <p:cNvSpPr txBox="1"/>
          <p:nvPr/>
        </p:nvSpPr>
        <p:spPr>
          <a:xfrm>
            <a:off x="6858000" y="3886200"/>
            <a:ext cx="327334"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133060889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Collecting Stories</a:t>
            </a:r>
          </a:p>
        </p:txBody>
      </p:sp>
    </p:spTree>
    <p:extLst>
      <p:ext uri="{BB962C8B-B14F-4D97-AF65-F5344CB8AC3E}">
        <p14:creationId xmlns:p14="http://schemas.microsoft.com/office/powerpoint/2010/main" val="10274693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Poodle</a:t>
            </a:r>
            <a:endParaRPr lang="en-US" dirty="0"/>
          </a:p>
        </p:txBody>
      </p:sp>
      <p:sp>
        <p:nvSpPr>
          <p:cNvPr id="5" name="Rectangle 4"/>
          <p:cNvSpPr/>
          <p:nvPr/>
        </p:nvSpPr>
        <p:spPr>
          <a:xfrm>
            <a:off x="266700" y="5791200"/>
            <a:ext cx="8877300" cy="461665"/>
          </a:xfrm>
          <a:prstGeom prst="rect">
            <a:avLst/>
          </a:prstGeom>
        </p:spPr>
        <p:txBody>
          <a:bodyPr wrap="square">
            <a:spAutoFit/>
          </a:bodyPr>
          <a:lstStyle/>
          <a:p>
            <a:pPr>
              <a:buNone/>
            </a:pPr>
            <a:r>
              <a:rPr lang="en-US" sz="2400" dirty="0" smtClean="0">
                <a:latin typeface="Arial"/>
                <a:cs typeface="Arial"/>
              </a:rPr>
              <a:t>http://</a:t>
            </a:r>
            <a:r>
              <a:rPr lang="en-US" sz="2400" dirty="0" err="1" smtClean="0">
                <a:latin typeface="Arial"/>
                <a:cs typeface="Arial"/>
              </a:rPr>
              <a:t>en.wikipedia.org</a:t>
            </a:r>
            <a:r>
              <a:rPr lang="en-US" sz="2400" dirty="0" smtClean="0">
                <a:latin typeface="Arial"/>
                <a:cs typeface="Arial"/>
              </a:rPr>
              <a:t>/wiki/Poodle</a:t>
            </a:r>
            <a:endParaRPr lang="en-US" sz="2400" dirty="0">
              <a:latin typeface="Arial"/>
              <a:cs typeface="Arial"/>
            </a:endParaRPr>
          </a:p>
        </p:txBody>
      </p:sp>
      <p:pic>
        <p:nvPicPr>
          <p:cNvPr id="8" name="Picture 7"/>
          <p:cNvPicPr>
            <a:picLocks noChangeAspect="1"/>
          </p:cNvPicPr>
          <p:nvPr/>
        </p:nvPicPr>
        <p:blipFill>
          <a:blip r:embed="rId2"/>
          <a:stretch>
            <a:fillRect/>
          </a:stretch>
        </p:blipFill>
        <p:spPr>
          <a:xfrm>
            <a:off x="1219200" y="1143000"/>
            <a:ext cx="2810063" cy="3543637"/>
          </a:xfrm>
          <a:prstGeom prst="rect">
            <a:avLst/>
          </a:prstGeom>
        </p:spPr>
      </p:pic>
      <p:pic>
        <p:nvPicPr>
          <p:cNvPr id="9" name="Picture 8"/>
          <p:cNvPicPr>
            <a:picLocks noChangeAspect="1"/>
          </p:cNvPicPr>
          <p:nvPr/>
        </p:nvPicPr>
        <p:blipFill>
          <a:blip r:embed="rId3"/>
          <a:stretch>
            <a:fillRect/>
          </a:stretch>
        </p:blipFill>
        <p:spPr>
          <a:xfrm>
            <a:off x="4876800" y="2667000"/>
            <a:ext cx="2673823" cy="2002025"/>
          </a:xfrm>
          <a:prstGeom prst="rect">
            <a:avLst/>
          </a:prstGeom>
        </p:spPr>
      </p:pic>
      <p:sp>
        <p:nvSpPr>
          <p:cNvPr id="10" name="TextBox 9"/>
          <p:cNvSpPr txBox="1"/>
          <p:nvPr/>
        </p:nvSpPr>
        <p:spPr>
          <a:xfrm>
            <a:off x="950358" y="4811557"/>
            <a:ext cx="2840842" cy="553998"/>
          </a:xfrm>
          <a:prstGeom prst="rect">
            <a:avLst/>
          </a:prstGeom>
          <a:noFill/>
        </p:spPr>
        <p:txBody>
          <a:bodyPr wrap="none" rtlCol="0">
            <a:spAutoFit/>
          </a:bodyPr>
          <a:lstStyle/>
          <a:p>
            <a:pPr>
              <a:buNone/>
            </a:pPr>
            <a:r>
              <a:rPr lang="en-US" sz="3000" dirty="0" smtClean="0">
                <a:latin typeface="Calibri" pitchFamily="34" charset="0"/>
                <a:cs typeface="Calibri" pitchFamily="34" charset="0"/>
              </a:rPr>
              <a:t>Standard Poodle </a:t>
            </a:r>
          </a:p>
        </p:txBody>
      </p:sp>
      <p:sp>
        <p:nvSpPr>
          <p:cNvPr id="11" name="TextBox 10"/>
          <p:cNvSpPr txBox="1"/>
          <p:nvPr/>
        </p:nvSpPr>
        <p:spPr>
          <a:xfrm>
            <a:off x="5053372" y="4800600"/>
            <a:ext cx="1966564" cy="553998"/>
          </a:xfrm>
          <a:prstGeom prst="rect">
            <a:avLst/>
          </a:prstGeom>
          <a:noFill/>
        </p:spPr>
        <p:txBody>
          <a:bodyPr wrap="none" rtlCol="0">
            <a:spAutoFit/>
          </a:bodyPr>
          <a:lstStyle/>
          <a:p>
            <a:pPr>
              <a:buNone/>
            </a:pPr>
            <a:r>
              <a:rPr lang="en-US" sz="3000" dirty="0" smtClean="0">
                <a:latin typeface="Calibri" pitchFamily="34" charset="0"/>
                <a:cs typeface="Calibri" pitchFamily="34" charset="0"/>
              </a:rPr>
              <a:t>Toy Poodle </a:t>
            </a:r>
          </a:p>
        </p:txBody>
      </p:sp>
    </p:spTree>
    <p:extLst>
      <p:ext uri="{BB962C8B-B14F-4D97-AF65-F5344CB8AC3E}">
        <p14:creationId xmlns:p14="http://schemas.microsoft.com/office/powerpoint/2010/main" val="26985285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Doggie Planning Exercise</a:t>
            </a:r>
            <a:endParaRPr lang="en-US" dirty="0"/>
          </a:p>
        </p:txBody>
      </p:sp>
      <p:sp>
        <p:nvSpPr>
          <p:cNvPr id="3" name="Content Placeholder 2"/>
          <p:cNvSpPr>
            <a:spLocks noGrp="1"/>
          </p:cNvSpPr>
          <p:nvPr>
            <p:ph idx="1"/>
          </p:nvPr>
        </p:nvSpPr>
        <p:spPr/>
        <p:txBody>
          <a:bodyPr/>
          <a:lstStyle/>
          <a:p>
            <a:r>
              <a:rPr lang="en-US" dirty="0"/>
              <a:t>Newfoundland</a:t>
            </a:r>
          </a:p>
          <a:p>
            <a:endParaRPr lang="en-US" dirty="0"/>
          </a:p>
        </p:txBody>
      </p:sp>
      <p:pic>
        <p:nvPicPr>
          <p:cNvPr id="15" name="Picture 14"/>
          <p:cNvPicPr>
            <a:picLocks noChangeAspect="1"/>
          </p:cNvPicPr>
          <p:nvPr/>
        </p:nvPicPr>
        <p:blipFill>
          <a:blip r:embed="rId3"/>
          <a:stretch>
            <a:fillRect/>
          </a:stretch>
        </p:blipFill>
        <p:spPr>
          <a:xfrm>
            <a:off x="990600" y="4572000"/>
            <a:ext cx="1397000" cy="1524000"/>
          </a:xfrm>
          <a:prstGeom prst="rect">
            <a:avLst/>
          </a:prstGeom>
        </p:spPr>
      </p:pic>
      <p:pic>
        <p:nvPicPr>
          <p:cNvPr id="16" name="Picture 15"/>
          <p:cNvPicPr>
            <a:picLocks noChangeAspect="1"/>
          </p:cNvPicPr>
          <p:nvPr/>
        </p:nvPicPr>
        <p:blipFill>
          <a:blip r:embed="rId4"/>
          <a:stretch>
            <a:fillRect/>
          </a:stretch>
        </p:blipFill>
        <p:spPr>
          <a:xfrm>
            <a:off x="2667000" y="4572000"/>
            <a:ext cx="1460500" cy="1524000"/>
          </a:xfrm>
          <a:prstGeom prst="rect">
            <a:avLst/>
          </a:prstGeom>
        </p:spPr>
      </p:pic>
      <p:pic>
        <p:nvPicPr>
          <p:cNvPr id="17" name="Picture 16"/>
          <p:cNvPicPr>
            <a:picLocks noChangeAspect="1"/>
          </p:cNvPicPr>
          <p:nvPr/>
        </p:nvPicPr>
        <p:blipFill>
          <a:blip r:embed="rId5"/>
          <a:stretch>
            <a:fillRect/>
          </a:stretch>
        </p:blipFill>
        <p:spPr>
          <a:xfrm>
            <a:off x="4572000" y="4572000"/>
            <a:ext cx="1460500" cy="1524000"/>
          </a:xfrm>
          <a:prstGeom prst="rect">
            <a:avLst/>
          </a:prstGeom>
        </p:spPr>
      </p:pic>
      <p:pic>
        <p:nvPicPr>
          <p:cNvPr id="18" name="Picture 17"/>
          <p:cNvPicPr>
            <a:picLocks noChangeAspect="1"/>
          </p:cNvPicPr>
          <p:nvPr/>
        </p:nvPicPr>
        <p:blipFill>
          <a:blip r:embed="rId6"/>
          <a:stretch>
            <a:fillRect/>
          </a:stretch>
        </p:blipFill>
        <p:spPr>
          <a:xfrm>
            <a:off x="6858000" y="4572000"/>
            <a:ext cx="1524000" cy="1397000"/>
          </a:xfrm>
          <a:prstGeom prst="rect">
            <a:avLst/>
          </a:prstGeom>
        </p:spPr>
      </p:pic>
      <p:sp>
        <p:nvSpPr>
          <p:cNvPr id="19" name="TextBox 18"/>
          <p:cNvSpPr txBox="1"/>
          <p:nvPr/>
        </p:nvSpPr>
        <p:spPr>
          <a:xfrm>
            <a:off x="990600" y="3886200"/>
            <a:ext cx="327334"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sp>
        <p:nvSpPr>
          <p:cNvPr id="20" name="TextBox 19"/>
          <p:cNvSpPr txBox="1"/>
          <p:nvPr/>
        </p:nvSpPr>
        <p:spPr>
          <a:xfrm>
            <a:off x="2590800" y="3886200"/>
            <a:ext cx="327334" cy="400110"/>
          </a:xfrm>
          <a:prstGeom prst="rect">
            <a:avLst/>
          </a:prstGeom>
          <a:noFill/>
        </p:spPr>
        <p:txBody>
          <a:bodyPr wrap="none" rtlCol="0">
            <a:spAutoFit/>
          </a:bodyPr>
          <a:lstStyle/>
          <a:p>
            <a:pPr>
              <a:buNone/>
            </a:pPr>
            <a:r>
              <a:rPr lang="en-US" dirty="0" smtClean="0">
                <a:latin typeface="Arial"/>
                <a:cs typeface="Arial"/>
              </a:rPr>
              <a:t>2</a:t>
            </a:r>
            <a:endParaRPr lang="en-US" dirty="0">
              <a:latin typeface="Arial"/>
              <a:cs typeface="Arial"/>
            </a:endParaRPr>
          </a:p>
        </p:txBody>
      </p:sp>
      <p:sp>
        <p:nvSpPr>
          <p:cNvPr id="21" name="TextBox 20"/>
          <p:cNvSpPr txBox="1"/>
          <p:nvPr/>
        </p:nvSpPr>
        <p:spPr>
          <a:xfrm>
            <a:off x="4572000" y="3886200"/>
            <a:ext cx="327334"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
        <p:nvSpPr>
          <p:cNvPr id="22" name="TextBox 21"/>
          <p:cNvSpPr txBox="1"/>
          <p:nvPr/>
        </p:nvSpPr>
        <p:spPr>
          <a:xfrm>
            <a:off x="6858000" y="3886200"/>
            <a:ext cx="327334"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262180321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Newfoundland</a:t>
            </a:r>
            <a:endParaRPr lang="en-US" dirty="0"/>
          </a:p>
        </p:txBody>
      </p:sp>
      <p:sp>
        <p:nvSpPr>
          <p:cNvPr id="3" name="Content Placeholder 2"/>
          <p:cNvSpPr>
            <a:spLocks noGrp="1"/>
          </p:cNvSpPr>
          <p:nvPr>
            <p:ph idx="1"/>
          </p:nvPr>
        </p:nvSpPr>
        <p:spPr/>
        <p:txBody>
          <a:bodyPr/>
          <a:lstStyle/>
          <a:p>
            <a:pPr marL="0" indent="0">
              <a:buNone/>
            </a:pPr>
            <a:r>
              <a:rPr lang="en-US" dirty="0"/>
              <a:t>They are famously known for their giant size and tremendous strength, sweet dispositions, and loyalty.</a:t>
            </a:r>
          </a:p>
          <a:p>
            <a:endParaRPr lang="en-US" dirty="0"/>
          </a:p>
        </p:txBody>
      </p:sp>
      <p:sp>
        <p:nvSpPr>
          <p:cNvPr id="6" name="Rectangle 5"/>
          <p:cNvSpPr/>
          <p:nvPr/>
        </p:nvSpPr>
        <p:spPr>
          <a:xfrm>
            <a:off x="266700" y="6233720"/>
            <a:ext cx="8877300" cy="338552"/>
          </a:xfrm>
          <a:prstGeom prst="rect">
            <a:avLst/>
          </a:prstGeom>
        </p:spPr>
        <p:txBody>
          <a:bodyPr wrap="square" lIns="91439" tIns="45719" rIns="91439" bIns="45719">
            <a:spAutoFit/>
          </a:bodyPr>
          <a:lstStyle/>
          <a:p>
            <a:pPr>
              <a:buNone/>
            </a:pPr>
            <a:r>
              <a:rPr lang="en-US" sz="1600" dirty="0" err="1">
                <a:latin typeface="Calibri"/>
                <a:cs typeface="Calibri"/>
              </a:rPr>
              <a:t>hhttp</a:t>
            </a:r>
            <a:r>
              <a:rPr lang="en-US" sz="1600" dirty="0">
                <a:latin typeface="Calibri"/>
                <a:cs typeface="Calibri"/>
              </a:rPr>
              <a:t>://</a:t>
            </a:r>
            <a:r>
              <a:rPr lang="en-US" sz="1600" dirty="0" err="1">
                <a:latin typeface="Calibri"/>
                <a:cs typeface="Calibri"/>
              </a:rPr>
              <a:t>www.knowledgerush.com</a:t>
            </a:r>
            <a:r>
              <a:rPr lang="en-US" sz="1600" dirty="0">
                <a:latin typeface="Calibri"/>
                <a:cs typeface="Calibri"/>
              </a:rPr>
              <a:t>/</a:t>
            </a:r>
            <a:r>
              <a:rPr lang="en-US" sz="1600" dirty="0" err="1">
                <a:latin typeface="Calibri"/>
                <a:cs typeface="Calibri"/>
              </a:rPr>
              <a:t>kr</a:t>
            </a:r>
            <a:r>
              <a:rPr lang="en-US" sz="1600" dirty="0">
                <a:latin typeface="Calibri"/>
                <a:cs typeface="Calibri"/>
              </a:rPr>
              <a:t>/encyclopedia/Newfoundland_%28dog%29/</a:t>
            </a:r>
          </a:p>
        </p:txBody>
      </p:sp>
      <p:pic>
        <p:nvPicPr>
          <p:cNvPr id="8" name="Picture 7"/>
          <p:cNvPicPr>
            <a:picLocks noChangeAspect="1"/>
          </p:cNvPicPr>
          <p:nvPr/>
        </p:nvPicPr>
        <p:blipFill>
          <a:blip r:embed="rId2"/>
          <a:stretch>
            <a:fillRect/>
          </a:stretch>
        </p:blipFill>
        <p:spPr>
          <a:xfrm>
            <a:off x="2286000" y="2348880"/>
            <a:ext cx="4546600" cy="3695700"/>
          </a:xfrm>
          <a:prstGeom prst="rect">
            <a:avLst/>
          </a:prstGeom>
        </p:spPr>
      </p:pic>
    </p:spTree>
    <p:extLst>
      <p:ext uri="{BB962C8B-B14F-4D97-AF65-F5344CB8AC3E}">
        <p14:creationId xmlns:p14="http://schemas.microsoft.com/office/powerpoint/2010/main" val="62616518"/>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Doggie Planning Exercise</a:t>
            </a:r>
            <a:endParaRPr lang="en-US" dirty="0"/>
          </a:p>
        </p:txBody>
      </p:sp>
      <p:sp>
        <p:nvSpPr>
          <p:cNvPr id="3" name="Content Placeholder 2"/>
          <p:cNvSpPr>
            <a:spLocks noGrp="1"/>
          </p:cNvSpPr>
          <p:nvPr>
            <p:ph idx="1"/>
          </p:nvPr>
        </p:nvSpPr>
        <p:spPr/>
        <p:txBody>
          <a:bodyPr/>
          <a:lstStyle/>
          <a:p>
            <a:r>
              <a:rPr lang="en-US" dirty="0"/>
              <a:t>Austrian </a:t>
            </a:r>
            <a:r>
              <a:rPr lang="en-US" dirty="0" err="1"/>
              <a:t>Guildenbaur</a:t>
            </a:r>
            <a:endParaRPr lang="en-US" dirty="0"/>
          </a:p>
          <a:p>
            <a:endParaRPr lang="en-US" dirty="0"/>
          </a:p>
        </p:txBody>
      </p:sp>
      <p:pic>
        <p:nvPicPr>
          <p:cNvPr id="15" name="Picture 14"/>
          <p:cNvPicPr>
            <a:picLocks noChangeAspect="1"/>
          </p:cNvPicPr>
          <p:nvPr/>
        </p:nvPicPr>
        <p:blipFill>
          <a:blip r:embed="rId3"/>
          <a:stretch>
            <a:fillRect/>
          </a:stretch>
        </p:blipFill>
        <p:spPr>
          <a:xfrm>
            <a:off x="990600" y="4572000"/>
            <a:ext cx="1397000" cy="1524000"/>
          </a:xfrm>
          <a:prstGeom prst="rect">
            <a:avLst/>
          </a:prstGeom>
        </p:spPr>
      </p:pic>
      <p:pic>
        <p:nvPicPr>
          <p:cNvPr id="16" name="Picture 15"/>
          <p:cNvPicPr>
            <a:picLocks noChangeAspect="1"/>
          </p:cNvPicPr>
          <p:nvPr/>
        </p:nvPicPr>
        <p:blipFill>
          <a:blip r:embed="rId4"/>
          <a:stretch>
            <a:fillRect/>
          </a:stretch>
        </p:blipFill>
        <p:spPr>
          <a:xfrm>
            <a:off x="2667000" y="4572000"/>
            <a:ext cx="1460500" cy="1524000"/>
          </a:xfrm>
          <a:prstGeom prst="rect">
            <a:avLst/>
          </a:prstGeom>
        </p:spPr>
      </p:pic>
      <p:pic>
        <p:nvPicPr>
          <p:cNvPr id="17" name="Picture 16"/>
          <p:cNvPicPr>
            <a:picLocks noChangeAspect="1"/>
          </p:cNvPicPr>
          <p:nvPr/>
        </p:nvPicPr>
        <p:blipFill>
          <a:blip r:embed="rId5"/>
          <a:stretch>
            <a:fillRect/>
          </a:stretch>
        </p:blipFill>
        <p:spPr>
          <a:xfrm>
            <a:off x="4572000" y="4572000"/>
            <a:ext cx="1460500" cy="1524000"/>
          </a:xfrm>
          <a:prstGeom prst="rect">
            <a:avLst/>
          </a:prstGeom>
        </p:spPr>
      </p:pic>
      <p:pic>
        <p:nvPicPr>
          <p:cNvPr id="18" name="Picture 17"/>
          <p:cNvPicPr>
            <a:picLocks noChangeAspect="1"/>
          </p:cNvPicPr>
          <p:nvPr/>
        </p:nvPicPr>
        <p:blipFill>
          <a:blip r:embed="rId6"/>
          <a:stretch>
            <a:fillRect/>
          </a:stretch>
        </p:blipFill>
        <p:spPr>
          <a:xfrm>
            <a:off x="6858000" y="4572000"/>
            <a:ext cx="1524000" cy="1397000"/>
          </a:xfrm>
          <a:prstGeom prst="rect">
            <a:avLst/>
          </a:prstGeom>
        </p:spPr>
      </p:pic>
      <p:sp>
        <p:nvSpPr>
          <p:cNvPr id="19" name="TextBox 18"/>
          <p:cNvSpPr txBox="1"/>
          <p:nvPr/>
        </p:nvSpPr>
        <p:spPr>
          <a:xfrm>
            <a:off x="990600" y="3886200"/>
            <a:ext cx="327334"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sp>
        <p:nvSpPr>
          <p:cNvPr id="20" name="TextBox 19"/>
          <p:cNvSpPr txBox="1"/>
          <p:nvPr/>
        </p:nvSpPr>
        <p:spPr>
          <a:xfrm>
            <a:off x="2590800" y="3886200"/>
            <a:ext cx="327334" cy="400110"/>
          </a:xfrm>
          <a:prstGeom prst="rect">
            <a:avLst/>
          </a:prstGeom>
          <a:noFill/>
        </p:spPr>
        <p:txBody>
          <a:bodyPr wrap="none" rtlCol="0">
            <a:spAutoFit/>
          </a:bodyPr>
          <a:lstStyle/>
          <a:p>
            <a:pPr>
              <a:buNone/>
            </a:pPr>
            <a:r>
              <a:rPr lang="en-US" dirty="0" smtClean="0">
                <a:latin typeface="Arial"/>
                <a:cs typeface="Arial"/>
              </a:rPr>
              <a:t>2</a:t>
            </a:r>
            <a:endParaRPr lang="en-US" dirty="0">
              <a:latin typeface="Arial"/>
              <a:cs typeface="Arial"/>
            </a:endParaRPr>
          </a:p>
        </p:txBody>
      </p:sp>
      <p:sp>
        <p:nvSpPr>
          <p:cNvPr id="21" name="TextBox 20"/>
          <p:cNvSpPr txBox="1"/>
          <p:nvPr/>
        </p:nvSpPr>
        <p:spPr>
          <a:xfrm>
            <a:off x="4572000" y="3886200"/>
            <a:ext cx="327334"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
        <p:nvSpPr>
          <p:cNvPr id="22" name="TextBox 21"/>
          <p:cNvSpPr txBox="1"/>
          <p:nvPr/>
        </p:nvSpPr>
        <p:spPr>
          <a:xfrm>
            <a:off x="6858000" y="3886200"/>
            <a:ext cx="327334"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1390769619"/>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Austrian </a:t>
            </a:r>
            <a:r>
              <a:rPr lang="en-US" dirty="0" err="1" smtClean="0"/>
              <a:t>Guildenbaur</a:t>
            </a:r>
            <a:endParaRPr lang="en-US" dirty="0"/>
          </a:p>
        </p:txBody>
      </p:sp>
      <p:sp>
        <p:nvSpPr>
          <p:cNvPr id="3" name="Content Placeholder 2"/>
          <p:cNvSpPr>
            <a:spLocks noGrp="1"/>
          </p:cNvSpPr>
          <p:nvPr>
            <p:ph idx="1"/>
          </p:nvPr>
        </p:nvSpPr>
        <p:spPr/>
        <p:txBody>
          <a:bodyPr/>
          <a:lstStyle/>
          <a:p>
            <a:pPr marL="0" indent="0">
              <a:buNone/>
            </a:pPr>
            <a:r>
              <a:rPr lang="en-US" dirty="0"/>
              <a:t>“this is a trick; the dog does not exist”</a:t>
            </a:r>
          </a:p>
          <a:p>
            <a:endParaRPr lang="en-US" dirty="0"/>
          </a:p>
        </p:txBody>
      </p:sp>
      <p:pic>
        <p:nvPicPr>
          <p:cNvPr id="7" name="Picture 6"/>
          <p:cNvPicPr>
            <a:picLocks noChangeAspect="1"/>
          </p:cNvPicPr>
          <p:nvPr/>
        </p:nvPicPr>
        <p:blipFill>
          <a:blip r:embed="rId2"/>
          <a:stretch>
            <a:fillRect/>
          </a:stretch>
        </p:blipFill>
        <p:spPr>
          <a:xfrm>
            <a:off x="1238250" y="2959100"/>
            <a:ext cx="6667500" cy="939800"/>
          </a:xfrm>
          <a:prstGeom prst="rect">
            <a:avLst/>
          </a:prstGeom>
        </p:spPr>
      </p:pic>
      <p:pic>
        <p:nvPicPr>
          <p:cNvPr id="8" name="Picture 7"/>
          <p:cNvPicPr>
            <a:picLocks noChangeAspect="1"/>
          </p:cNvPicPr>
          <p:nvPr/>
        </p:nvPicPr>
        <p:blipFill>
          <a:blip r:embed="rId3"/>
          <a:stretch>
            <a:fillRect/>
          </a:stretch>
        </p:blipFill>
        <p:spPr>
          <a:xfrm>
            <a:off x="0" y="2133600"/>
            <a:ext cx="9620250" cy="762000"/>
          </a:xfrm>
          <a:prstGeom prst="rect">
            <a:avLst/>
          </a:prstGeom>
        </p:spPr>
      </p:pic>
    </p:spTree>
    <p:extLst>
      <p:ext uri="{BB962C8B-B14F-4D97-AF65-F5344CB8AC3E}">
        <p14:creationId xmlns:p14="http://schemas.microsoft.com/office/powerpoint/2010/main" val="374752709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Grp="1" noChangeArrowheads="1"/>
          </p:cNvSpPr>
          <p:nvPr>
            <p:ph type="title"/>
          </p:nvPr>
        </p:nvSpPr>
        <p:spPr/>
        <p:txBody>
          <a:bodyPr/>
          <a:lstStyle/>
          <a:p>
            <a:pPr eaLnBrk="1" hangingPunct="1">
              <a:defRPr/>
            </a:pPr>
            <a:r>
              <a:rPr lang="en-US" dirty="0" smtClean="0"/>
              <a:t>Time-Based Estimation</a:t>
            </a:r>
            <a:endParaRPr lang="en-US" dirty="0"/>
          </a:p>
        </p:txBody>
      </p:sp>
      <p:pic>
        <p:nvPicPr>
          <p:cNvPr id="84996" name="Picture 4"/>
          <p:cNvPicPr>
            <a:picLocks noChangeAspect="1" noChangeArrowheads="1"/>
          </p:cNvPicPr>
          <p:nvPr/>
        </p:nvPicPr>
        <p:blipFill>
          <a:blip r:embed="rId3"/>
          <a:srcRect/>
          <a:stretch>
            <a:fillRect/>
          </a:stretch>
        </p:blipFill>
        <p:spPr bwMode="auto">
          <a:xfrm>
            <a:off x="333375" y="990600"/>
            <a:ext cx="8470900" cy="5867400"/>
          </a:xfrm>
          <a:prstGeom prst="rect">
            <a:avLst/>
          </a:prstGeom>
          <a:noFill/>
          <a:ln w="12700" cap="rnd">
            <a:noFill/>
            <a:round/>
            <a:headEnd/>
            <a:tailEnd/>
          </a:ln>
        </p:spPr>
      </p:pic>
    </p:spTree>
    <p:extLst>
      <p:ext uri="{BB962C8B-B14F-4D97-AF65-F5344CB8AC3E}">
        <p14:creationId xmlns:p14="http://schemas.microsoft.com/office/powerpoint/2010/main" val="94829187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49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Grp="1" noChangeArrowheads="1"/>
          </p:cNvSpPr>
          <p:nvPr>
            <p:ph type="title"/>
          </p:nvPr>
        </p:nvSpPr>
        <p:spPr/>
        <p:txBody>
          <a:bodyPr/>
          <a:lstStyle/>
          <a:p>
            <a:pPr eaLnBrk="1" hangingPunct="1">
              <a:defRPr/>
            </a:pPr>
            <a:r>
              <a:rPr lang="en-US" dirty="0" smtClean="0"/>
              <a:t>Time-Based Estimation</a:t>
            </a:r>
            <a:endParaRPr lang="en-US" dirty="0"/>
          </a:p>
        </p:txBody>
      </p:sp>
      <p:pic>
        <p:nvPicPr>
          <p:cNvPr id="222214" name="Picture 4"/>
          <p:cNvPicPr>
            <a:picLocks noChangeAspect="1" noChangeArrowheads="1"/>
          </p:cNvPicPr>
          <p:nvPr/>
        </p:nvPicPr>
        <p:blipFill>
          <a:blip r:embed="rId3"/>
          <a:srcRect/>
          <a:stretch>
            <a:fillRect/>
          </a:stretch>
        </p:blipFill>
        <p:spPr bwMode="auto">
          <a:xfrm>
            <a:off x="434975" y="990600"/>
            <a:ext cx="8267700" cy="5943600"/>
          </a:xfrm>
          <a:prstGeom prst="rect">
            <a:avLst/>
          </a:prstGeom>
          <a:noFill/>
          <a:ln w="12700" cap="rnd">
            <a:noFill/>
            <a:round/>
            <a:headEnd/>
            <a:tailEnd/>
          </a:ln>
        </p:spPr>
      </p:pic>
    </p:spTree>
    <p:extLst>
      <p:ext uri="{BB962C8B-B14F-4D97-AF65-F5344CB8AC3E}">
        <p14:creationId xmlns:p14="http://schemas.microsoft.com/office/powerpoint/2010/main" val="10259322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Grp="1" noChangeArrowheads="1"/>
          </p:cNvSpPr>
          <p:nvPr>
            <p:ph type="title"/>
          </p:nvPr>
        </p:nvSpPr>
        <p:spPr/>
        <p:txBody>
          <a:bodyPr/>
          <a:lstStyle/>
          <a:p>
            <a:pPr eaLnBrk="1" hangingPunct="1">
              <a:defRPr/>
            </a:pPr>
            <a:r>
              <a:rPr lang="en-US"/>
              <a:t>Ideal Time</a:t>
            </a:r>
          </a:p>
        </p:txBody>
      </p:sp>
      <p:pic>
        <p:nvPicPr>
          <p:cNvPr id="224262" name="Picture 4"/>
          <p:cNvPicPr>
            <a:picLocks noChangeAspect="1" noChangeArrowheads="1"/>
          </p:cNvPicPr>
          <p:nvPr/>
        </p:nvPicPr>
        <p:blipFill>
          <a:blip r:embed="rId3"/>
          <a:srcRect/>
          <a:stretch>
            <a:fillRect/>
          </a:stretch>
        </p:blipFill>
        <p:spPr bwMode="auto">
          <a:xfrm>
            <a:off x="381000" y="993775"/>
            <a:ext cx="8382000" cy="5905500"/>
          </a:xfrm>
          <a:prstGeom prst="rect">
            <a:avLst/>
          </a:prstGeom>
          <a:noFill/>
          <a:ln w="12700" cap="rnd">
            <a:noFill/>
            <a:round/>
            <a:headEnd/>
            <a:tailEnd/>
          </a:ln>
        </p:spPr>
      </p:pic>
    </p:spTree>
    <p:extLst>
      <p:ext uri="{BB962C8B-B14F-4D97-AF65-F5344CB8AC3E}">
        <p14:creationId xmlns:p14="http://schemas.microsoft.com/office/powerpoint/2010/main" val="9296357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Granularity of Estimation</a:t>
            </a:r>
            <a:endParaRPr lang="en-US" dirty="0"/>
          </a:p>
        </p:txBody>
      </p:sp>
      <p:pic>
        <p:nvPicPr>
          <p:cNvPr id="7" name="Picture 6" descr="14a.jpg"/>
          <p:cNvPicPr>
            <a:picLocks noChangeAspect="1"/>
          </p:cNvPicPr>
          <p:nvPr/>
        </p:nvPicPr>
        <p:blipFill>
          <a:blip r:embed="rId3"/>
          <a:stretch>
            <a:fillRect/>
          </a:stretch>
        </p:blipFill>
        <p:spPr>
          <a:xfrm>
            <a:off x="0" y="1285875"/>
            <a:ext cx="9144000" cy="428625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a:t>
            </a:r>
            <a:endParaRPr lang="en-US" dirty="0"/>
          </a:p>
        </p:txBody>
      </p:sp>
      <p:pic>
        <p:nvPicPr>
          <p:cNvPr id="5" name="Picture 4" descr="16.jpg"/>
          <p:cNvPicPr>
            <a:picLocks noChangeAspect="1"/>
          </p:cNvPicPr>
          <p:nvPr/>
        </p:nvPicPr>
        <p:blipFill>
          <a:blip r:embed="rId3">
            <a:clrChange>
              <a:clrFrom>
                <a:srgbClr val="FFFFFF"/>
              </a:clrFrom>
              <a:clrTo>
                <a:srgbClr val="FFFFFF">
                  <a:alpha val="0"/>
                </a:srgbClr>
              </a:clrTo>
            </a:clrChange>
          </a:blip>
          <a:stretch>
            <a:fillRect/>
          </a:stretch>
        </p:blipFill>
        <p:spPr>
          <a:xfrm>
            <a:off x="1200857" y="963488"/>
            <a:ext cx="6742286" cy="685800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ln/>
        </p:spPr>
        <p:txBody>
          <a:bodyPr/>
          <a:lstStyle/>
          <a:p>
            <a:r>
              <a:rPr lang="en-US" dirty="0" smtClean="0"/>
              <a:t>User </a:t>
            </a:r>
            <a:r>
              <a:rPr lang="en-US" dirty="0"/>
              <a:t>Stories</a:t>
            </a:r>
          </a:p>
        </p:txBody>
      </p:sp>
      <p:sp>
        <p:nvSpPr>
          <p:cNvPr id="18435" name="Rectangle 3"/>
          <p:cNvSpPr>
            <a:spLocks/>
          </p:cNvSpPr>
          <p:nvPr/>
        </p:nvSpPr>
        <p:spPr bwMode="auto">
          <a:xfrm>
            <a:off x="381000" y="914400"/>
            <a:ext cx="2802467" cy="762000"/>
          </a:xfrm>
          <a:prstGeom prst="rect">
            <a:avLst/>
          </a:prstGeom>
          <a:noFill/>
          <a:ln w="38100" cap="flat" cmpd="sng" algn="ctr">
            <a:noFill/>
            <a:prstDash val="solid"/>
            <a:miter lim="800000"/>
            <a:headEnd type="none" w="med" len="med"/>
            <a:tailEnd type="none" w="med" len="med"/>
          </a:ln>
        </p:spPr>
        <p:txBody>
          <a:bodyPr lIns="91440" tIns="91440" rIns="91440" bIns="91440">
            <a:prstTxWarp prst="textNoShape">
              <a:avLst/>
            </a:prstTxWarp>
          </a:bodyPr>
          <a:lstStyle/>
          <a:p>
            <a:pPr marL="241093" indent="-241093">
              <a:buNone/>
            </a:pPr>
            <a:r>
              <a:rPr lang="en-US" sz="4000" b="1" dirty="0" smtClean="0">
                <a:solidFill>
                  <a:srgbClr val="E55725"/>
                </a:solidFill>
                <a:latin typeface="Calibri" pitchFamily="34" charset="0"/>
                <a:ea typeface="Helvetica" pitchFamily="-109" charset="0"/>
                <a:cs typeface="Calibri" pitchFamily="34" charset="0"/>
                <a:sym typeface="Helvetica" pitchFamily="-109" charset="0"/>
              </a:rPr>
              <a:t>Three C’s</a:t>
            </a:r>
          </a:p>
        </p:txBody>
      </p:sp>
      <p:sp>
        <p:nvSpPr>
          <p:cNvPr id="5" name="TextBox 4"/>
          <p:cNvSpPr txBox="1"/>
          <p:nvPr/>
        </p:nvSpPr>
        <p:spPr>
          <a:xfrm>
            <a:off x="897468" y="1676400"/>
            <a:ext cx="1002748" cy="523220"/>
          </a:xfrm>
          <a:prstGeom prst="rect">
            <a:avLst/>
          </a:prstGeom>
          <a:noFill/>
        </p:spPr>
        <p:txBody>
          <a:bodyPr wrap="none" rtlCol="0">
            <a:spAutoFit/>
          </a:bodyPr>
          <a:lstStyle/>
          <a:p>
            <a:pPr>
              <a:buNone/>
            </a:pPr>
            <a:r>
              <a:rPr lang="en-US" sz="2800" b="1" dirty="0" smtClean="0"/>
              <a:t>Card</a:t>
            </a:r>
            <a:endParaRPr lang="en-US" sz="2800" b="1" dirty="0"/>
          </a:p>
        </p:txBody>
      </p:sp>
      <p:sp>
        <p:nvSpPr>
          <p:cNvPr id="6" name="TextBox 5"/>
          <p:cNvSpPr txBox="1"/>
          <p:nvPr/>
        </p:nvSpPr>
        <p:spPr>
          <a:xfrm>
            <a:off x="897468" y="2286000"/>
            <a:ext cx="2479189" cy="523220"/>
          </a:xfrm>
          <a:prstGeom prst="rect">
            <a:avLst/>
          </a:prstGeom>
          <a:noFill/>
        </p:spPr>
        <p:txBody>
          <a:bodyPr wrap="none" rtlCol="0">
            <a:spAutoFit/>
          </a:bodyPr>
          <a:lstStyle/>
          <a:p>
            <a:pPr>
              <a:buNone/>
            </a:pPr>
            <a:r>
              <a:rPr lang="en-US" sz="2800" b="1" dirty="0" smtClean="0"/>
              <a:t>Conversation</a:t>
            </a:r>
            <a:endParaRPr lang="en-US" sz="2800" b="1" dirty="0"/>
          </a:p>
        </p:txBody>
      </p:sp>
      <p:sp>
        <p:nvSpPr>
          <p:cNvPr id="7" name="TextBox 6"/>
          <p:cNvSpPr txBox="1"/>
          <p:nvPr/>
        </p:nvSpPr>
        <p:spPr>
          <a:xfrm>
            <a:off x="897468" y="2905780"/>
            <a:ext cx="2418701" cy="523220"/>
          </a:xfrm>
          <a:prstGeom prst="rect">
            <a:avLst/>
          </a:prstGeom>
          <a:noFill/>
        </p:spPr>
        <p:txBody>
          <a:bodyPr wrap="none" rtlCol="0">
            <a:spAutoFit/>
          </a:bodyPr>
          <a:lstStyle/>
          <a:p>
            <a:pPr>
              <a:buNone/>
            </a:pPr>
            <a:r>
              <a:rPr lang="en-US" sz="2800" b="1" dirty="0" smtClean="0"/>
              <a:t>Confirmation</a:t>
            </a:r>
            <a:endParaRPr lang="en-US" sz="2800" b="1" dirty="0"/>
          </a:p>
        </p:txBody>
      </p:sp>
      <p:sp>
        <p:nvSpPr>
          <p:cNvPr id="21" name="TextBox 20"/>
          <p:cNvSpPr txBox="1"/>
          <p:nvPr/>
        </p:nvSpPr>
        <p:spPr>
          <a:xfrm>
            <a:off x="304800" y="3733800"/>
            <a:ext cx="4343400" cy="2667000"/>
          </a:xfrm>
          <a:prstGeom prst="rect">
            <a:avLst/>
          </a:prstGeom>
          <a:solidFill>
            <a:schemeClr val="bg1">
              <a:lumMod val="95000"/>
            </a:schemeClr>
          </a:solidFill>
          <a:ln>
            <a:solidFill>
              <a:schemeClr val="tx1">
                <a:lumMod val="95000"/>
                <a:lumOff val="5000"/>
              </a:schemeClr>
            </a:solidFill>
          </a:ln>
          <a:effectLst>
            <a:outerShdw blurRad="50800" dist="38100" dir="2700000" algn="tl" rotWithShape="0">
              <a:srgbClr val="000000">
                <a:alpha val="43000"/>
              </a:srgbClr>
            </a:outerShdw>
          </a:effectLst>
        </p:spPr>
        <p:txBody>
          <a:bodyPr wrap="square" tIns="91440" bIns="91440" rtlCol="0">
            <a:noAutofit/>
          </a:bodyPr>
          <a:lstStyle/>
          <a:p>
            <a:pPr>
              <a:buNone/>
            </a:pPr>
            <a:r>
              <a:rPr lang="en-US" sz="3000" dirty="0" smtClean="0">
                <a:latin typeface="Calibri" pitchFamily="34" charset="0"/>
                <a:cs typeface="Calibri" pitchFamily="34" charset="0"/>
              </a:rPr>
              <a:t>As a Librarian, I want to be able to search for books by publication year so that I can produce a chronological index</a:t>
            </a:r>
            <a:endParaRPr lang="en-US" sz="3000" dirty="0">
              <a:latin typeface="Calibri" pitchFamily="34" charset="0"/>
              <a:cs typeface="Calibri" pitchFamily="34"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20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p:bldP spid="5" grpId="0"/>
      <p:bldP spid="6" grpId="0"/>
      <p:bldP spid="7" grpId="0"/>
      <p:bldP spid="2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4038600" y="47244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story15</a:t>
            </a:r>
          </a:p>
        </p:txBody>
      </p:sp>
      <p:sp>
        <p:nvSpPr>
          <p:cNvPr id="7" name="Rounded Rectangle 6"/>
          <p:cNvSpPr/>
          <p:nvPr/>
        </p:nvSpPr>
        <p:spPr bwMode="auto">
          <a:xfrm>
            <a:off x="4038600" y="36576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Story14</a:t>
            </a:r>
          </a:p>
        </p:txBody>
      </p:sp>
      <p:sp>
        <p:nvSpPr>
          <p:cNvPr id="8" name="Rounded Rectangle 7"/>
          <p:cNvSpPr/>
          <p:nvPr/>
        </p:nvSpPr>
        <p:spPr bwMode="auto">
          <a:xfrm>
            <a:off x="4038600" y="2590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story13</a:t>
            </a:r>
          </a:p>
        </p:txBody>
      </p:sp>
      <p:sp>
        <p:nvSpPr>
          <p:cNvPr id="9" name="Rounded Rectangle 8"/>
          <p:cNvSpPr/>
          <p:nvPr/>
        </p:nvSpPr>
        <p:spPr bwMode="auto">
          <a:xfrm>
            <a:off x="4038600" y="1524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story12</a:t>
            </a:r>
          </a:p>
        </p:txBody>
      </p:sp>
      <p:sp>
        <p:nvSpPr>
          <p:cNvPr id="10" name="Rounded Rectangle 9"/>
          <p:cNvSpPr/>
          <p:nvPr/>
        </p:nvSpPr>
        <p:spPr bwMode="auto">
          <a:xfrm>
            <a:off x="4038600" y="457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story11</a:t>
            </a:r>
          </a:p>
        </p:txBody>
      </p:sp>
      <p:sp>
        <p:nvSpPr>
          <p:cNvPr id="11" name="Rounded Rectangle 10"/>
          <p:cNvSpPr/>
          <p:nvPr/>
        </p:nvSpPr>
        <p:spPr bwMode="auto">
          <a:xfrm>
            <a:off x="5715000" y="47244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story10</a:t>
            </a:r>
          </a:p>
        </p:txBody>
      </p:sp>
      <p:sp>
        <p:nvSpPr>
          <p:cNvPr id="12" name="Rounded Rectangle 11"/>
          <p:cNvSpPr/>
          <p:nvPr/>
        </p:nvSpPr>
        <p:spPr bwMode="auto">
          <a:xfrm>
            <a:off x="5715000" y="36576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story9</a:t>
            </a:r>
          </a:p>
        </p:txBody>
      </p:sp>
      <p:sp>
        <p:nvSpPr>
          <p:cNvPr id="13" name="Rounded Rectangle 12"/>
          <p:cNvSpPr/>
          <p:nvPr/>
        </p:nvSpPr>
        <p:spPr bwMode="auto">
          <a:xfrm>
            <a:off x="5715000" y="2590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story8</a:t>
            </a:r>
          </a:p>
        </p:txBody>
      </p:sp>
      <p:sp>
        <p:nvSpPr>
          <p:cNvPr id="14" name="Rounded Rectangle 13"/>
          <p:cNvSpPr/>
          <p:nvPr/>
        </p:nvSpPr>
        <p:spPr bwMode="auto">
          <a:xfrm>
            <a:off x="5715000" y="1524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story7</a:t>
            </a:r>
          </a:p>
        </p:txBody>
      </p:sp>
      <p:sp>
        <p:nvSpPr>
          <p:cNvPr id="15" name="Rounded Rectangle 14"/>
          <p:cNvSpPr/>
          <p:nvPr/>
        </p:nvSpPr>
        <p:spPr bwMode="auto">
          <a:xfrm>
            <a:off x="5715000" y="457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story6</a:t>
            </a:r>
          </a:p>
        </p:txBody>
      </p:sp>
      <p:sp>
        <p:nvSpPr>
          <p:cNvPr id="16" name="Rounded Rectangle 15"/>
          <p:cNvSpPr/>
          <p:nvPr/>
        </p:nvSpPr>
        <p:spPr bwMode="auto">
          <a:xfrm>
            <a:off x="7391400" y="47244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story5</a:t>
            </a:r>
          </a:p>
        </p:txBody>
      </p:sp>
      <p:sp>
        <p:nvSpPr>
          <p:cNvPr id="17" name="Rounded Rectangle 16"/>
          <p:cNvSpPr/>
          <p:nvPr/>
        </p:nvSpPr>
        <p:spPr bwMode="auto">
          <a:xfrm>
            <a:off x="7391400" y="36576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story4</a:t>
            </a:r>
          </a:p>
        </p:txBody>
      </p:sp>
      <p:sp>
        <p:nvSpPr>
          <p:cNvPr id="18" name="Rounded Rectangle 17"/>
          <p:cNvSpPr/>
          <p:nvPr/>
        </p:nvSpPr>
        <p:spPr bwMode="auto">
          <a:xfrm>
            <a:off x="7391400" y="2590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story3</a:t>
            </a:r>
          </a:p>
        </p:txBody>
      </p:sp>
      <p:sp>
        <p:nvSpPr>
          <p:cNvPr id="19" name="Rounded Rectangle 18"/>
          <p:cNvSpPr/>
          <p:nvPr/>
        </p:nvSpPr>
        <p:spPr bwMode="auto">
          <a:xfrm>
            <a:off x="7391400" y="1524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story2</a:t>
            </a:r>
          </a:p>
        </p:txBody>
      </p:sp>
      <p:sp>
        <p:nvSpPr>
          <p:cNvPr id="20" name="Rounded Rectangle 19"/>
          <p:cNvSpPr/>
          <p:nvPr/>
        </p:nvSpPr>
        <p:spPr bwMode="auto">
          <a:xfrm>
            <a:off x="7391400" y="457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a:t>
            </a:r>
          </a:p>
        </p:txBody>
      </p:sp>
      <p:sp>
        <p:nvSpPr>
          <p:cNvPr id="21" name="TextBox 20"/>
          <p:cNvSpPr txBox="1"/>
          <p:nvPr/>
        </p:nvSpPr>
        <p:spPr>
          <a:xfrm>
            <a:off x="1981200" y="3581400"/>
            <a:ext cx="840394" cy="400110"/>
          </a:xfrm>
          <a:prstGeom prst="rect">
            <a:avLst/>
          </a:prstGeom>
          <a:noFill/>
          <a:ln>
            <a:solidFill>
              <a:srgbClr val="000000"/>
            </a:solidFill>
          </a:ln>
        </p:spPr>
        <p:txBody>
          <a:bodyPr wrap="none" rtlCol="0">
            <a:spAutoFit/>
          </a:bodyPr>
          <a:lstStyle/>
          <a:p>
            <a:pPr algn="ctr">
              <a:buNone/>
            </a:pPr>
            <a:r>
              <a:rPr lang="en-US" dirty="0" err="1" smtClean="0"/>
              <a:t>Est</a:t>
            </a:r>
            <a:r>
              <a:rPr lang="en-US" dirty="0" smtClean="0"/>
              <a:t>: 1</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0" presetClass="path" presetSubtype="0" accel="50000" decel="50000" fill="hold" grpId="1" nodeType="clickEffect">
                                  <p:stCondLst>
                                    <p:cond delay="0"/>
                                  </p:stCondLst>
                                  <p:childTnLst>
                                    <p:animMotion origin="layout" path="M -1.71965E-7 5.50406E-6 C -0.21487 -0.14321 -0.42973 -0.28643 -0.5178 -0.30613 C -0.60587 -0.32583 -0.53708 -0.14553 -0.5284 -0.11795 C -0.51971 -0.09037 -0.49244 -0.1154 -0.46517 -0.14043 " pathEditMode="relative" ptsTypes="aaaA">
                                      <p:cBhvr>
                                        <p:cTn id="67" dur="2000" fill="hold"/>
                                        <p:tgtEl>
                                          <p:spTgt spid="12"/>
                                        </p:tgtEl>
                                        <p:attrNameLst>
                                          <p:attrName>ppt_x</p:attrName>
                                          <p:attrName>ppt_y</p:attrName>
                                        </p:attrNameLst>
                                      </p:cBhvr>
                                    </p:animMotion>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2" grpId="1"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4038600" y="47244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story15</a:t>
            </a:r>
          </a:p>
        </p:txBody>
      </p:sp>
      <p:sp>
        <p:nvSpPr>
          <p:cNvPr id="7" name="Rounded Rectangle 6"/>
          <p:cNvSpPr/>
          <p:nvPr/>
        </p:nvSpPr>
        <p:spPr bwMode="auto">
          <a:xfrm>
            <a:off x="4038600" y="36576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Story14</a:t>
            </a:r>
          </a:p>
        </p:txBody>
      </p:sp>
      <p:sp>
        <p:nvSpPr>
          <p:cNvPr id="8" name="Rounded Rectangle 7"/>
          <p:cNvSpPr/>
          <p:nvPr/>
        </p:nvSpPr>
        <p:spPr bwMode="auto">
          <a:xfrm>
            <a:off x="4038600" y="2590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story13</a:t>
            </a:r>
          </a:p>
        </p:txBody>
      </p:sp>
      <p:sp>
        <p:nvSpPr>
          <p:cNvPr id="9" name="Rounded Rectangle 8"/>
          <p:cNvSpPr/>
          <p:nvPr/>
        </p:nvSpPr>
        <p:spPr bwMode="auto">
          <a:xfrm>
            <a:off x="4038600" y="1524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story12</a:t>
            </a:r>
          </a:p>
        </p:txBody>
      </p:sp>
      <p:sp>
        <p:nvSpPr>
          <p:cNvPr id="10" name="Rounded Rectangle 9"/>
          <p:cNvSpPr/>
          <p:nvPr/>
        </p:nvSpPr>
        <p:spPr bwMode="auto">
          <a:xfrm>
            <a:off x="4038600" y="457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story11</a:t>
            </a:r>
          </a:p>
        </p:txBody>
      </p:sp>
      <p:sp>
        <p:nvSpPr>
          <p:cNvPr id="11" name="Rounded Rectangle 10"/>
          <p:cNvSpPr/>
          <p:nvPr/>
        </p:nvSpPr>
        <p:spPr bwMode="auto">
          <a:xfrm>
            <a:off x="5715000" y="47244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story10</a:t>
            </a:r>
          </a:p>
        </p:txBody>
      </p:sp>
      <p:sp>
        <p:nvSpPr>
          <p:cNvPr id="12" name="Rounded Rectangle 11"/>
          <p:cNvSpPr/>
          <p:nvPr/>
        </p:nvSpPr>
        <p:spPr bwMode="auto">
          <a:xfrm>
            <a:off x="5715000" y="36576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story9</a:t>
            </a:r>
          </a:p>
        </p:txBody>
      </p:sp>
      <p:sp>
        <p:nvSpPr>
          <p:cNvPr id="13" name="Rounded Rectangle 12"/>
          <p:cNvSpPr/>
          <p:nvPr/>
        </p:nvSpPr>
        <p:spPr bwMode="auto">
          <a:xfrm>
            <a:off x="5715000" y="2590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story8</a:t>
            </a:r>
          </a:p>
        </p:txBody>
      </p:sp>
      <p:sp>
        <p:nvSpPr>
          <p:cNvPr id="14" name="Rounded Rectangle 13"/>
          <p:cNvSpPr/>
          <p:nvPr/>
        </p:nvSpPr>
        <p:spPr bwMode="auto">
          <a:xfrm>
            <a:off x="5715000" y="1524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story7</a:t>
            </a:r>
          </a:p>
        </p:txBody>
      </p:sp>
      <p:sp>
        <p:nvSpPr>
          <p:cNvPr id="15" name="Rounded Rectangle 14"/>
          <p:cNvSpPr/>
          <p:nvPr/>
        </p:nvSpPr>
        <p:spPr bwMode="auto">
          <a:xfrm>
            <a:off x="5715000" y="457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story6</a:t>
            </a:r>
          </a:p>
        </p:txBody>
      </p:sp>
      <p:sp>
        <p:nvSpPr>
          <p:cNvPr id="16" name="Rounded Rectangle 15"/>
          <p:cNvSpPr/>
          <p:nvPr/>
        </p:nvSpPr>
        <p:spPr bwMode="auto">
          <a:xfrm>
            <a:off x="7391400" y="47244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story5</a:t>
            </a:r>
          </a:p>
        </p:txBody>
      </p:sp>
      <p:sp>
        <p:nvSpPr>
          <p:cNvPr id="17" name="Rounded Rectangle 16"/>
          <p:cNvSpPr/>
          <p:nvPr/>
        </p:nvSpPr>
        <p:spPr bwMode="auto">
          <a:xfrm>
            <a:off x="7391400" y="36576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story4</a:t>
            </a:r>
          </a:p>
        </p:txBody>
      </p:sp>
      <p:sp>
        <p:nvSpPr>
          <p:cNvPr id="18" name="Rounded Rectangle 17"/>
          <p:cNvSpPr/>
          <p:nvPr/>
        </p:nvSpPr>
        <p:spPr bwMode="auto">
          <a:xfrm>
            <a:off x="7391400" y="2590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story3</a:t>
            </a:r>
          </a:p>
        </p:txBody>
      </p:sp>
      <p:sp>
        <p:nvSpPr>
          <p:cNvPr id="19" name="Rounded Rectangle 18"/>
          <p:cNvSpPr/>
          <p:nvPr/>
        </p:nvSpPr>
        <p:spPr bwMode="auto">
          <a:xfrm>
            <a:off x="7391400" y="1524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story2</a:t>
            </a:r>
          </a:p>
        </p:txBody>
      </p:sp>
      <p:sp>
        <p:nvSpPr>
          <p:cNvPr id="20" name="Rounded Rectangle 19"/>
          <p:cNvSpPr/>
          <p:nvPr/>
        </p:nvSpPr>
        <p:spPr bwMode="auto">
          <a:xfrm>
            <a:off x="7391400" y="457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3.48619E-6 8.00695E-6 L -0.5753 0.22248 " pathEditMode="relative" ptsTypes="AA">
                                      <p:cBhvr>
                                        <p:cTn id="6" dur="500" fill="hold"/>
                                        <p:tgtEl>
                                          <p:spTgt spid="12"/>
                                        </p:tgtEl>
                                        <p:attrNameLst>
                                          <p:attrName>ppt_x</p:attrName>
                                          <p:attrName>ppt_y</p:attrName>
                                        </p:attrNameLst>
                                      </p:cBhvr>
                                    </p:animMotion>
                                  </p:childTnLst>
                                </p:cTn>
                              </p:par>
                            </p:childTnLst>
                          </p:cTn>
                        </p:par>
                        <p:par>
                          <p:cTn id="7" fill="hold">
                            <p:stCondLst>
                              <p:cond delay="500"/>
                            </p:stCondLst>
                            <p:childTnLst>
                              <p:par>
                                <p:cTn id="8" presetID="0" presetClass="path" presetSubtype="0" accel="50000" decel="50000" fill="hold" grpId="0" nodeType="afterEffect">
                                  <p:stCondLst>
                                    <p:cond delay="0"/>
                                  </p:stCondLst>
                                  <p:childTnLst>
                                    <p:animMotion origin="layout" path="M 1.16206E-6 4.02086E-6 L -0.39187 0.38934 " pathEditMode="relative" ptsTypes="AA">
                                      <p:cBhvr>
                                        <p:cTn id="9" dur="500" fill="hold"/>
                                        <p:tgtEl>
                                          <p:spTgt spid="9"/>
                                        </p:tgtEl>
                                        <p:attrNameLst>
                                          <p:attrName>ppt_x</p:attrName>
                                          <p:attrName>ppt_y</p:attrName>
                                        </p:attrNameLst>
                                      </p:cBhvr>
                                    </p:animMotion>
                                  </p:childTnLst>
                                </p:cTn>
                              </p:par>
                            </p:childTnLst>
                          </p:cTn>
                        </p:par>
                        <p:par>
                          <p:cTn id="10" fill="hold">
                            <p:stCondLst>
                              <p:cond delay="1000"/>
                            </p:stCondLst>
                            <p:childTnLst>
                              <p:par>
                                <p:cTn id="11" presetID="0" presetClass="path" presetSubtype="0" accel="50000" decel="50000" fill="hold" grpId="0" nodeType="afterEffect">
                                  <p:stCondLst>
                                    <p:cond delay="0"/>
                                  </p:stCondLst>
                                  <p:childTnLst>
                                    <p:animMotion origin="layout" path="M 3.48619E-6 -1.99305E-6 L -0.58364 0.13349 " pathEditMode="relative" ptsTypes="AA">
                                      <p:cBhvr>
                                        <p:cTn id="12" dur="500" fill="hold"/>
                                        <p:tgtEl>
                                          <p:spTgt spid="15"/>
                                        </p:tgtEl>
                                        <p:attrNameLst>
                                          <p:attrName>ppt_x</p:attrName>
                                          <p:attrName>ppt_y</p:attrName>
                                        </p:attrNameLst>
                                      </p:cBhvr>
                                    </p:animMotion>
                                  </p:childTnLst>
                                </p:cTn>
                              </p:par>
                            </p:childTnLst>
                          </p:cTn>
                        </p:par>
                        <p:par>
                          <p:cTn id="13" fill="hold">
                            <p:stCondLst>
                              <p:cond delay="1500"/>
                            </p:stCondLst>
                            <p:childTnLst>
                              <p:par>
                                <p:cTn id="14" presetID="0" presetClass="path" presetSubtype="0" accel="50000" decel="50000" fill="hold" grpId="0" nodeType="afterEffect">
                                  <p:stCondLst>
                                    <p:cond delay="0"/>
                                  </p:stCondLst>
                                  <p:childTnLst>
                                    <p:animMotion origin="layout" path="M 3.48619E-6 -5.97914E-6 L -0.78374 -0.06675 " pathEditMode="relative" ptsTypes="AA">
                                      <p:cBhvr>
                                        <p:cTn id="15" dur="500" fill="hold"/>
                                        <p:tgtEl>
                                          <p:spTgt spid="18"/>
                                        </p:tgtEl>
                                        <p:attrNameLst>
                                          <p:attrName>ppt_x</p:attrName>
                                          <p:attrName>ppt_y</p:attrName>
                                        </p:attrNameLst>
                                      </p:cBhvr>
                                    </p:animMotion>
                                  </p:childTnLst>
                                </p:cTn>
                              </p:par>
                            </p:childTnLst>
                          </p:cTn>
                        </p:par>
                        <p:par>
                          <p:cTn id="16" fill="hold">
                            <p:stCondLst>
                              <p:cond delay="2000"/>
                            </p:stCondLst>
                            <p:childTnLst>
                              <p:par>
                                <p:cTn id="17" presetID="0" presetClass="path" presetSubtype="0" accel="50000" decel="50000" fill="hold" grpId="0" nodeType="afterEffect">
                                  <p:stCondLst>
                                    <p:cond delay="0"/>
                                  </p:stCondLst>
                                  <p:childTnLst>
                                    <p:animMotion origin="layout" path="M 1.16206E-6 -1.99305E-6 L -0.7754 -0.63407 " pathEditMode="relative" ptsTypes="AA">
                                      <p:cBhvr>
                                        <p:cTn id="18" dur="500" fill="hold"/>
                                        <p:tgtEl>
                                          <p:spTgt spid="16"/>
                                        </p:tgtEl>
                                        <p:attrNameLst>
                                          <p:attrName>ppt_x</p:attrName>
                                          <p:attrName>ppt_y</p:attrName>
                                        </p:attrNameLst>
                                      </p:cBhvr>
                                    </p:animMotion>
                                  </p:childTnLst>
                                </p:cTn>
                              </p:par>
                            </p:childTnLst>
                          </p:cTn>
                        </p:par>
                        <p:par>
                          <p:cTn id="19" fill="hold">
                            <p:stCondLst>
                              <p:cond delay="2500"/>
                            </p:stCondLst>
                            <p:childTnLst>
                              <p:par>
                                <p:cTn id="20" presetID="0" presetClass="path" presetSubtype="0" accel="50000" decel="50000" fill="hold" grpId="0" nodeType="afterEffect">
                                  <p:stCondLst>
                                    <p:cond delay="0"/>
                                  </p:stCondLst>
                                  <p:childTnLst>
                                    <p:animMotion origin="layout" path="M 3.48619E-6 1.99305E-6 L -0.40854 -0.24473 " pathEditMode="relative" ptsTypes="AA">
                                      <p:cBhvr>
                                        <p:cTn id="21" dur="500" fill="hold"/>
                                        <p:tgtEl>
                                          <p:spTgt spid="4"/>
                                        </p:tgtEl>
                                        <p:attrNameLst>
                                          <p:attrName>ppt_x</p:attrName>
                                          <p:attrName>ppt_y</p:attrName>
                                        </p:attrNameLst>
                                      </p:cBhvr>
                                    </p:animMotion>
                                  </p:childTnLst>
                                </p:cTn>
                              </p:par>
                            </p:childTnLst>
                          </p:cTn>
                        </p:par>
                        <p:par>
                          <p:cTn id="22" fill="hold">
                            <p:stCondLst>
                              <p:cond delay="3000"/>
                            </p:stCondLst>
                            <p:childTnLst>
                              <p:par>
                                <p:cTn id="23" presetID="0" presetClass="path" presetSubtype="0" accel="50000" decel="50000" fill="hold" grpId="0" nodeType="afterEffect">
                                  <p:stCondLst>
                                    <p:cond delay="0"/>
                                  </p:stCondLst>
                                  <p:childTnLst>
                                    <p:animMotion origin="layout" path="M 1.16206E-6 -1.99305E-6 L -0.40854 0.31147 " pathEditMode="relative" ptsTypes="AA">
                                      <p:cBhvr>
                                        <p:cTn id="24" dur="500" fill="hold"/>
                                        <p:tgtEl>
                                          <p:spTgt spid="10"/>
                                        </p:tgtEl>
                                        <p:attrNameLst>
                                          <p:attrName>ppt_x</p:attrName>
                                          <p:attrName>ppt_y</p:attrName>
                                        </p:attrNameLst>
                                      </p:cBhvr>
                                    </p:animMotion>
                                  </p:childTnLst>
                                </p:cTn>
                              </p:par>
                            </p:childTnLst>
                          </p:cTn>
                        </p:par>
                        <p:par>
                          <p:cTn id="25" fill="hold">
                            <p:stCondLst>
                              <p:cond delay="3500"/>
                            </p:stCondLst>
                            <p:childTnLst>
                              <p:par>
                                <p:cTn id="26" presetID="0" presetClass="path" presetSubtype="0" accel="50000" decel="50000" fill="hold" grpId="0" nodeType="afterEffect">
                                  <p:stCondLst>
                                    <p:cond delay="0"/>
                                  </p:stCondLst>
                                  <p:childTnLst>
                                    <p:animMotion origin="layout" path="M 1.16206E-6 -1.99305E-6 L -0.41688 -0.25585 " pathEditMode="relative" ptsTypes="AA">
                                      <p:cBhvr>
                                        <p:cTn id="27" dur="500" fill="hold"/>
                                        <p:tgtEl>
                                          <p:spTgt spid="8"/>
                                        </p:tgtEl>
                                        <p:attrNameLst>
                                          <p:attrName>ppt_x</p:attrName>
                                          <p:attrName>ppt_y</p:attrName>
                                        </p:attrNameLst>
                                      </p:cBhvr>
                                    </p:animMotion>
                                  </p:childTnLst>
                                </p:cTn>
                              </p:par>
                            </p:childTnLst>
                          </p:cTn>
                        </p:par>
                        <p:par>
                          <p:cTn id="28" fill="hold">
                            <p:stCondLst>
                              <p:cond delay="4000"/>
                            </p:stCondLst>
                            <p:childTnLst>
                              <p:par>
                                <p:cTn id="29" presetID="0" presetClass="path" presetSubtype="0" accel="50000" decel="50000" fill="hold" grpId="0" nodeType="afterEffect">
                                  <p:stCondLst>
                                    <p:cond delay="0"/>
                                  </p:stCondLst>
                                  <p:childTnLst>
                                    <p:animMotion origin="layout" path="M 6.51381E-6 -1.99305E-6 L -0.56695 0.44496 " pathEditMode="relative" ptsTypes="AA">
                                      <p:cBhvr>
                                        <p:cTn id="30" dur="500" fill="hold"/>
                                        <p:tgtEl>
                                          <p:spTgt spid="14"/>
                                        </p:tgtEl>
                                        <p:attrNameLst>
                                          <p:attrName>ppt_x</p:attrName>
                                          <p:attrName>ppt_y</p:attrName>
                                        </p:attrNameLst>
                                      </p:cBhvr>
                                    </p:animMotion>
                                  </p:childTnLst>
                                </p:cTn>
                              </p:par>
                            </p:childTnLst>
                          </p:cTn>
                        </p:par>
                        <p:par>
                          <p:cTn id="31" fill="hold">
                            <p:stCondLst>
                              <p:cond delay="4500"/>
                            </p:stCondLst>
                            <p:childTnLst>
                              <p:par>
                                <p:cTn id="32" presetID="0" presetClass="path" presetSubtype="0" accel="50000" decel="50000" fill="hold" grpId="0" nodeType="afterEffect">
                                  <p:stCondLst>
                                    <p:cond delay="0"/>
                                  </p:stCondLst>
                                  <p:childTnLst>
                                    <p:animMotion origin="layout" path="M 3.48619E-6 -1.99305E-6 L -0.80042 -0.22248 " pathEditMode="relative" ptsTypes="AA">
                                      <p:cBhvr>
                                        <p:cTn id="33" dur="500" fill="hold"/>
                                        <p:tgtEl>
                                          <p:spTgt spid="19"/>
                                        </p:tgtEl>
                                        <p:attrNameLst>
                                          <p:attrName>ppt_x</p:attrName>
                                          <p:attrName>ppt_y</p:attrName>
                                        </p:attrNameLst>
                                      </p:cBhvr>
                                    </p:animMotion>
                                  </p:childTnLst>
                                </p:cTn>
                              </p:par>
                            </p:childTnLst>
                          </p:cTn>
                        </p:par>
                        <p:par>
                          <p:cTn id="34" fill="hold">
                            <p:stCondLst>
                              <p:cond delay="5000"/>
                            </p:stCondLst>
                            <p:childTnLst>
                              <p:par>
                                <p:cTn id="35" presetID="0" presetClass="path" presetSubtype="0" accel="50000" decel="50000" fill="hold" grpId="0" nodeType="afterEffect">
                                  <p:stCondLst>
                                    <p:cond delay="0"/>
                                  </p:stCondLst>
                                  <p:childTnLst>
                                    <p:animMotion origin="layout" path="M 5.81032E-6 -1.99305E-6 L -0.61698 0.13349 " pathEditMode="relative" ptsTypes="AA">
                                      <p:cBhvr>
                                        <p:cTn id="36" dur="500" fill="hold"/>
                                        <p:tgtEl>
                                          <p:spTgt spid="13"/>
                                        </p:tgtEl>
                                        <p:attrNameLst>
                                          <p:attrName>ppt_x</p:attrName>
                                          <p:attrName>ppt_y</p:attrName>
                                        </p:attrNameLst>
                                      </p:cBhvr>
                                    </p:animMotion>
                                  </p:childTnLst>
                                </p:cTn>
                              </p:par>
                            </p:childTnLst>
                          </p:cTn>
                        </p:par>
                        <p:par>
                          <p:cTn id="37" fill="hold">
                            <p:stCondLst>
                              <p:cond delay="5500"/>
                            </p:stCondLst>
                            <p:childTnLst>
                              <p:par>
                                <p:cTn id="38" presetID="0" presetClass="path" presetSubtype="0" accel="50000" decel="50000" fill="hold" grpId="0" nodeType="afterEffect">
                                  <p:stCondLst>
                                    <p:cond delay="0"/>
                                  </p:stCondLst>
                                  <p:childTnLst>
                                    <p:animMotion origin="layout" path="M 3.48619E-6 1.99305E-6 L -0.80042 0.02225 " pathEditMode="relative" ptsTypes="AA">
                                      <p:cBhvr>
                                        <p:cTn id="39" dur="500" fill="hold"/>
                                        <p:tgtEl>
                                          <p:spTgt spid="17"/>
                                        </p:tgtEl>
                                        <p:attrNameLst>
                                          <p:attrName>ppt_x</p:attrName>
                                          <p:attrName>ppt_y</p:attrName>
                                        </p:attrNameLst>
                                      </p:cBhvr>
                                    </p:animMotion>
                                  </p:childTnLst>
                                </p:cTn>
                              </p:par>
                            </p:childTnLst>
                          </p:cTn>
                        </p:par>
                        <p:par>
                          <p:cTn id="40" fill="hold">
                            <p:stCondLst>
                              <p:cond delay="6000"/>
                            </p:stCondLst>
                            <p:childTnLst>
                              <p:par>
                                <p:cTn id="41" presetID="0" presetClass="path" presetSubtype="0" accel="50000" decel="50000" fill="hold" grpId="0" nodeType="afterEffect">
                                  <p:stCondLst>
                                    <p:cond delay="0"/>
                                  </p:stCondLst>
                                  <p:childTnLst>
                                    <p:animMotion origin="layout" path="M -1.16206E-6 -5.97914E-6 L -0.70036 0.01112 " pathEditMode="relative" ptsTypes="AA">
                                      <p:cBhvr>
                                        <p:cTn id="42" dur="500" fill="hold"/>
                                        <p:tgtEl>
                                          <p:spTgt spid="20"/>
                                        </p:tgtEl>
                                        <p:attrNameLst>
                                          <p:attrName>ppt_x</p:attrName>
                                          <p:attrName>ppt_y</p:attrName>
                                        </p:attrNameLst>
                                      </p:cBhvr>
                                    </p:animMotion>
                                  </p:childTnLst>
                                </p:cTn>
                              </p:par>
                            </p:childTnLst>
                          </p:cTn>
                        </p:par>
                        <p:par>
                          <p:cTn id="43" fill="hold">
                            <p:stCondLst>
                              <p:cond delay="6500"/>
                            </p:stCondLst>
                            <p:childTnLst>
                              <p:par>
                                <p:cTn id="44" presetID="0" presetClass="path" presetSubtype="0" accel="50000" decel="50000" fill="hold" grpId="0" nodeType="afterEffect">
                                  <p:stCondLst>
                                    <p:cond delay="0"/>
                                  </p:stCondLst>
                                  <p:childTnLst>
                                    <p:animMotion origin="layout" path="M 8.83794E-6 1.99305E-6 L -0.34184 -0.11124 " pathEditMode="relative" ptsTypes="AA">
                                      <p:cBhvr>
                                        <p:cTn id="45" dur="500" fill="hold"/>
                                        <p:tgtEl>
                                          <p:spTgt spid="7"/>
                                        </p:tgtEl>
                                        <p:attrNameLst>
                                          <p:attrName>ppt_x</p:attrName>
                                          <p:attrName>ppt_y</p:attrName>
                                        </p:attrNameLst>
                                      </p:cBhvr>
                                    </p:animMotion>
                                  </p:childTnLst>
                                </p:cTn>
                              </p:par>
                            </p:childTnLst>
                          </p:cTn>
                        </p:par>
                        <p:par>
                          <p:cTn id="46" fill="hold">
                            <p:stCondLst>
                              <p:cond delay="7000"/>
                            </p:stCondLst>
                            <p:childTnLst>
                              <p:par>
                                <p:cTn id="47" presetID="0" presetClass="path" presetSubtype="0" accel="50000" decel="50000" fill="hold" grpId="0" nodeType="afterEffect">
                                  <p:stCondLst>
                                    <p:cond delay="0"/>
                                  </p:stCondLst>
                                  <p:childTnLst>
                                    <p:animMotion origin="layout" path="M 3.48619E-6 4.02086E-6 L -0.5753 -0.45609 " pathEditMode="relative" ptsTypes="AA">
                                      <p:cBhvr>
                                        <p:cTn id="48" dur="5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334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5" name="Rounded Rectangle 4"/>
          <p:cNvSpPr/>
          <p:nvPr/>
        </p:nvSpPr>
        <p:spPr bwMode="auto">
          <a:xfrm>
            <a:off x="5334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8</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5334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5334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5334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5334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22860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3</a:t>
            </a:r>
          </a:p>
        </p:txBody>
      </p:sp>
      <p:sp>
        <p:nvSpPr>
          <p:cNvPr id="12" name="Rounded Rectangle 11"/>
          <p:cNvSpPr/>
          <p:nvPr/>
        </p:nvSpPr>
        <p:spPr bwMode="auto">
          <a:xfrm>
            <a:off x="22860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22860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22860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22860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16" name="Rounded Rectangle 15"/>
          <p:cNvSpPr/>
          <p:nvPr/>
        </p:nvSpPr>
        <p:spPr bwMode="auto">
          <a:xfrm>
            <a:off x="22860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8</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334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5" name="Rounded Rectangle 4"/>
          <p:cNvSpPr/>
          <p:nvPr/>
        </p:nvSpPr>
        <p:spPr bwMode="auto">
          <a:xfrm>
            <a:off x="5334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8</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5334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5334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5334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5334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22860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3</a:t>
            </a:r>
          </a:p>
        </p:txBody>
      </p:sp>
      <p:sp>
        <p:nvSpPr>
          <p:cNvPr id="12" name="Rounded Rectangle 11"/>
          <p:cNvSpPr/>
          <p:nvPr/>
        </p:nvSpPr>
        <p:spPr bwMode="auto">
          <a:xfrm>
            <a:off x="22860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22860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22860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22860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16" name="Rounded Rectangle 15"/>
          <p:cNvSpPr/>
          <p:nvPr/>
        </p:nvSpPr>
        <p:spPr bwMode="auto">
          <a:xfrm>
            <a:off x="22860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8</a:t>
            </a:r>
          </a:p>
        </p:txBody>
      </p:sp>
      <p:sp>
        <p:nvSpPr>
          <p:cNvPr id="17" name="Oval 16"/>
          <p:cNvSpPr/>
          <p:nvPr/>
        </p:nvSpPr>
        <p:spPr bwMode="auto">
          <a:xfrm>
            <a:off x="990600" y="457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8" name="Oval 17"/>
          <p:cNvSpPr/>
          <p:nvPr/>
        </p:nvSpPr>
        <p:spPr bwMode="auto">
          <a:xfrm>
            <a:off x="2667000" y="457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9" name="Oval 18"/>
          <p:cNvSpPr/>
          <p:nvPr/>
        </p:nvSpPr>
        <p:spPr bwMode="auto">
          <a:xfrm>
            <a:off x="990600" y="1447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0" name="Oval 19"/>
          <p:cNvSpPr/>
          <p:nvPr/>
        </p:nvSpPr>
        <p:spPr bwMode="auto">
          <a:xfrm>
            <a:off x="2667000" y="1447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1" name="Oval 20"/>
          <p:cNvSpPr/>
          <p:nvPr/>
        </p:nvSpPr>
        <p:spPr bwMode="auto">
          <a:xfrm>
            <a:off x="990600" y="2438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2" name="Oval 21"/>
          <p:cNvSpPr/>
          <p:nvPr/>
        </p:nvSpPr>
        <p:spPr bwMode="auto">
          <a:xfrm>
            <a:off x="2667000" y="2438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3" name="Oval 22"/>
          <p:cNvSpPr/>
          <p:nvPr/>
        </p:nvSpPr>
        <p:spPr bwMode="auto">
          <a:xfrm>
            <a:off x="9906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4" name="Oval 23"/>
          <p:cNvSpPr/>
          <p:nvPr/>
        </p:nvSpPr>
        <p:spPr bwMode="auto">
          <a:xfrm>
            <a:off x="26670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5" name="Oval 24"/>
          <p:cNvSpPr/>
          <p:nvPr/>
        </p:nvSpPr>
        <p:spPr bwMode="auto">
          <a:xfrm>
            <a:off x="9906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6" name="Oval 25"/>
          <p:cNvSpPr/>
          <p:nvPr/>
        </p:nvSpPr>
        <p:spPr bwMode="auto">
          <a:xfrm>
            <a:off x="26670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7" name="Oval 26"/>
          <p:cNvSpPr/>
          <p:nvPr/>
        </p:nvSpPr>
        <p:spPr bwMode="auto">
          <a:xfrm>
            <a:off x="9906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8" name="Oval 27"/>
          <p:cNvSpPr/>
          <p:nvPr/>
        </p:nvSpPr>
        <p:spPr bwMode="auto">
          <a:xfrm>
            <a:off x="26670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60865 0 " pathEditMode="relative" ptsTypes="AA">
                                      <p:cBhvr>
                                        <p:cTn id="6" dur="500" fill="hold"/>
                                        <p:tgtEl>
                                          <p:spTgt spid="4"/>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60865 0 " pathEditMode="relative" ptsTypes="AA">
                                      <p:cBhvr>
                                        <p:cTn id="8" dur="500" fill="hold"/>
                                        <p:tgtEl>
                                          <p:spTgt spid="17"/>
                                        </p:tgtEl>
                                        <p:attrNameLst>
                                          <p:attrName>ppt_x</p:attrName>
                                          <p:attrName>ppt_y</p:attrName>
                                        </p:attrNameLst>
                                      </p:cBhvr>
                                    </p:animMotion>
                                  </p:childTnLst>
                                </p:cTn>
                              </p:par>
                            </p:childTnLst>
                          </p:cTn>
                        </p:par>
                        <p:par>
                          <p:cTn id="9" fill="hold">
                            <p:stCondLst>
                              <p:cond delay="500"/>
                            </p:stCondLst>
                            <p:childTnLst>
                              <p:par>
                                <p:cTn id="10" presetID="0" presetClass="path" presetSubtype="0" accel="50000" decel="50000" fill="hold" grpId="0" nodeType="afterEffect">
                                  <p:stCondLst>
                                    <p:cond delay="0"/>
                                  </p:stCondLst>
                                  <p:childTnLst>
                                    <p:animMotion origin="layout" path="M 0 0 L 0.41688 0 " pathEditMode="relative" ptsTypes="AA">
                                      <p:cBhvr>
                                        <p:cTn id="11" dur="500" fill="hold"/>
                                        <p:tgtEl>
                                          <p:spTgt spid="12"/>
                                        </p:tgtEl>
                                        <p:attrNameLst>
                                          <p:attrName>ppt_x</p:attrName>
                                          <p:attrName>ppt_y</p:attrName>
                                        </p:attrNameLst>
                                      </p:cBhvr>
                                    </p:animMotion>
                                  </p:childTnLst>
                                </p:cTn>
                              </p:par>
                              <p:par>
                                <p:cTn id="12" presetID="0" presetClass="path" presetSubtype="0" accel="50000" decel="50000" fill="hold" grpId="0" nodeType="withEffect">
                                  <p:stCondLst>
                                    <p:cond delay="0"/>
                                  </p:stCondLst>
                                  <p:childTnLst>
                                    <p:animMotion origin="layout" path="M 0 0 L 0.41688 0 " pathEditMode="relative" ptsTypes="AA">
                                      <p:cBhvr>
                                        <p:cTn id="13" dur="500" fill="hold"/>
                                        <p:tgtEl>
                                          <p:spTgt spid="20"/>
                                        </p:tgtEl>
                                        <p:attrNameLst>
                                          <p:attrName>ppt_x</p:attrName>
                                          <p:attrName>ppt_y</p:attrName>
                                        </p:attrNameLst>
                                      </p:cBhvr>
                                    </p:animMotion>
                                  </p:childTnLst>
                                </p:cTn>
                              </p:par>
                            </p:childTnLst>
                          </p:cTn>
                        </p:par>
                        <p:par>
                          <p:cTn id="14" fill="hold">
                            <p:stCondLst>
                              <p:cond delay="1000"/>
                            </p:stCondLst>
                            <p:childTnLst>
                              <p:par>
                                <p:cTn id="15" presetID="0" presetClass="path" presetSubtype="0" accel="50000" decel="50000" fill="hold" grpId="0" nodeType="afterEffect">
                                  <p:stCondLst>
                                    <p:cond delay="0"/>
                                  </p:stCondLst>
                                  <p:childTnLst>
                                    <p:animMotion origin="layout" path="M 0 0 L 0.40855 0 " pathEditMode="relative" ptsTypes="AA">
                                      <p:cBhvr>
                                        <p:cTn id="16" dur="500" fill="hold"/>
                                        <p:tgtEl>
                                          <p:spTgt spid="13"/>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40855 0 " pathEditMode="relative" ptsTypes="AA">
                                      <p:cBhvr>
                                        <p:cTn id="18" dur="500" fill="hold"/>
                                        <p:tgtEl>
                                          <p:spTgt spid="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7" grpId="0" animBg="1"/>
      <p:bldP spid="20" grpId="0" animBg="1"/>
      <p:bldP spid="2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781800" y="381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5" name="Rounded Rectangle 4"/>
          <p:cNvSpPr/>
          <p:nvPr/>
        </p:nvSpPr>
        <p:spPr bwMode="auto">
          <a:xfrm>
            <a:off x="5334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8</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5334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5334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5334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5334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22860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3</a:t>
            </a:r>
          </a:p>
        </p:txBody>
      </p:sp>
      <p:sp>
        <p:nvSpPr>
          <p:cNvPr id="12" name="Rounded Rectangle 11"/>
          <p:cNvSpPr/>
          <p:nvPr/>
        </p:nvSpPr>
        <p:spPr bwMode="auto">
          <a:xfrm>
            <a:off x="6781800" y="1341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6781800" y="2362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22860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22860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16" name="Rounded Rectangle 15"/>
          <p:cNvSpPr/>
          <p:nvPr/>
        </p:nvSpPr>
        <p:spPr bwMode="auto">
          <a:xfrm>
            <a:off x="22860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8</a:t>
            </a:r>
          </a:p>
        </p:txBody>
      </p:sp>
      <p:sp>
        <p:nvSpPr>
          <p:cNvPr id="17" name="Oval 16"/>
          <p:cNvSpPr/>
          <p:nvPr/>
        </p:nvSpPr>
        <p:spPr bwMode="auto">
          <a:xfrm>
            <a:off x="7200900" y="533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8" name="Oval 17"/>
          <p:cNvSpPr/>
          <p:nvPr/>
        </p:nvSpPr>
        <p:spPr bwMode="auto">
          <a:xfrm>
            <a:off x="2667000" y="457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9" name="Oval 18"/>
          <p:cNvSpPr/>
          <p:nvPr/>
        </p:nvSpPr>
        <p:spPr bwMode="auto">
          <a:xfrm>
            <a:off x="990600" y="1447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0" name="Oval 19"/>
          <p:cNvSpPr/>
          <p:nvPr/>
        </p:nvSpPr>
        <p:spPr bwMode="auto">
          <a:xfrm>
            <a:off x="7200900" y="146304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1" name="Oval 20"/>
          <p:cNvSpPr/>
          <p:nvPr/>
        </p:nvSpPr>
        <p:spPr bwMode="auto">
          <a:xfrm>
            <a:off x="990600" y="2438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2" name="Oval 21"/>
          <p:cNvSpPr/>
          <p:nvPr/>
        </p:nvSpPr>
        <p:spPr bwMode="auto">
          <a:xfrm>
            <a:off x="7200900" y="245364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3" name="Oval 22"/>
          <p:cNvSpPr/>
          <p:nvPr/>
        </p:nvSpPr>
        <p:spPr bwMode="auto">
          <a:xfrm>
            <a:off x="9906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4" name="Oval 23"/>
          <p:cNvSpPr/>
          <p:nvPr/>
        </p:nvSpPr>
        <p:spPr bwMode="auto">
          <a:xfrm>
            <a:off x="26670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5" name="Oval 24"/>
          <p:cNvSpPr/>
          <p:nvPr/>
        </p:nvSpPr>
        <p:spPr bwMode="auto">
          <a:xfrm>
            <a:off x="9906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6" name="Oval 25"/>
          <p:cNvSpPr/>
          <p:nvPr/>
        </p:nvSpPr>
        <p:spPr bwMode="auto">
          <a:xfrm>
            <a:off x="26670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7" name="Oval 26"/>
          <p:cNvSpPr/>
          <p:nvPr/>
        </p:nvSpPr>
        <p:spPr bwMode="auto">
          <a:xfrm>
            <a:off x="9906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8" name="Oval 27"/>
          <p:cNvSpPr/>
          <p:nvPr/>
        </p:nvSpPr>
        <p:spPr bwMode="auto">
          <a:xfrm>
            <a:off x="26670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9" name="TextBox 28"/>
          <p:cNvSpPr txBox="1"/>
          <p:nvPr/>
        </p:nvSpPr>
        <p:spPr>
          <a:xfrm>
            <a:off x="6239136" y="3733800"/>
            <a:ext cx="2340855" cy="523220"/>
          </a:xfrm>
          <a:prstGeom prst="rect">
            <a:avLst/>
          </a:prstGeom>
          <a:noFill/>
        </p:spPr>
        <p:txBody>
          <a:bodyPr wrap="none" rtlCol="0">
            <a:spAutoFit/>
          </a:bodyPr>
          <a:lstStyle/>
          <a:p>
            <a:pPr algn="r">
              <a:buNone/>
            </a:pPr>
            <a:r>
              <a:rPr lang="en-US" sz="2800" dirty="0" smtClean="0"/>
              <a:t>Round one: 8</a:t>
            </a:r>
            <a:endParaRPr lang="en-US" sz="2800" dirty="0"/>
          </a:p>
        </p:txBody>
      </p:sp>
      <p:sp>
        <p:nvSpPr>
          <p:cNvPr id="30" name="TextBox 29"/>
          <p:cNvSpPr txBox="1"/>
          <p:nvPr/>
        </p:nvSpPr>
        <p:spPr>
          <a:xfrm>
            <a:off x="6106412" y="4386590"/>
            <a:ext cx="2473579" cy="523220"/>
          </a:xfrm>
          <a:prstGeom prst="rect">
            <a:avLst/>
          </a:prstGeom>
          <a:noFill/>
        </p:spPr>
        <p:txBody>
          <a:bodyPr wrap="none" rtlCol="0">
            <a:spAutoFit/>
          </a:bodyPr>
          <a:lstStyle/>
          <a:p>
            <a:pPr algn="r">
              <a:buNone/>
            </a:pPr>
            <a:r>
              <a:rPr lang="en-US" sz="2800" dirty="0" smtClean="0"/>
              <a:t>Round two: 11</a:t>
            </a:r>
            <a:endParaRPr lang="en-US" sz="2800" dirty="0"/>
          </a:p>
        </p:txBody>
      </p:sp>
      <p:sp>
        <p:nvSpPr>
          <p:cNvPr id="31" name="TextBox 30"/>
          <p:cNvSpPr txBox="1"/>
          <p:nvPr/>
        </p:nvSpPr>
        <p:spPr>
          <a:xfrm>
            <a:off x="6019800" y="5039380"/>
            <a:ext cx="2560191" cy="523220"/>
          </a:xfrm>
          <a:prstGeom prst="rect">
            <a:avLst/>
          </a:prstGeom>
          <a:noFill/>
        </p:spPr>
        <p:txBody>
          <a:bodyPr wrap="none" rtlCol="0">
            <a:spAutoFit/>
          </a:bodyPr>
          <a:lstStyle/>
          <a:p>
            <a:pPr algn="r">
              <a:buNone/>
            </a:pPr>
            <a:r>
              <a:rPr lang="en-US" sz="2800" dirty="0" smtClean="0"/>
              <a:t>Round three: 9</a:t>
            </a:r>
            <a:endParaRPr lang="en-US" sz="2800" dirty="0"/>
          </a:p>
        </p:txBody>
      </p:sp>
      <p:sp>
        <p:nvSpPr>
          <p:cNvPr id="32" name="TextBox 31"/>
          <p:cNvSpPr txBox="1"/>
          <p:nvPr/>
        </p:nvSpPr>
        <p:spPr>
          <a:xfrm>
            <a:off x="6572435" y="5725180"/>
            <a:ext cx="2007556" cy="523220"/>
          </a:xfrm>
          <a:prstGeom prst="rect">
            <a:avLst/>
          </a:prstGeom>
          <a:noFill/>
        </p:spPr>
        <p:txBody>
          <a:bodyPr wrap="none" rtlCol="0">
            <a:spAutoFit/>
          </a:bodyPr>
          <a:lstStyle/>
          <a:p>
            <a:pPr algn="r">
              <a:buNone/>
            </a:pPr>
            <a:r>
              <a:rPr lang="en-US" sz="2800" b="1" dirty="0" smtClean="0"/>
              <a:t>Average: 9</a:t>
            </a:r>
            <a:endParaRPr lang="en-US" sz="2800" b="1" dirty="0"/>
          </a:p>
        </p:txBody>
      </p:sp>
      <p:pic>
        <p:nvPicPr>
          <p:cNvPr id="33" name="Picture 32" descr="16.jpg"/>
          <p:cNvPicPr>
            <a:picLocks noChangeAspect="1"/>
          </p:cNvPicPr>
          <p:nvPr/>
        </p:nvPicPr>
        <p:blipFill>
          <a:blip r:embed="rId3">
            <a:clrChange>
              <a:clrFrom>
                <a:srgbClr val="FFFFFF"/>
              </a:clrFrom>
              <a:clrTo>
                <a:srgbClr val="FFFFFF">
                  <a:alpha val="0"/>
                </a:srgbClr>
              </a:clrTo>
            </a:clrChange>
          </a:blip>
          <a:stretch>
            <a:fillRect/>
          </a:stretch>
        </p:blipFill>
        <p:spPr>
          <a:xfrm>
            <a:off x="1200857" y="0"/>
            <a:ext cx="6742286" cy="6858000"/>
          </a:xfrm>
          <a:prstGeom prst="rect">
            <a:avLst/>
          </a:prstGeom>
        </p:spPr>
      </p:pic>
      <p:sp>
        <p:nvSpPr>
          <p:cNvPr id="34" name="Rounded Rectangle 33"/>
          <p:cNvSpPr/>
          <p:nvPr/>
        </p:nvSpPr>
        <p:spPr bwMode="auto">
          <a:xfrm>
            <a:off x="6324600" y="5715000"/>
            <a:ext cx="2514600" cy="609600"/>
          </a:xfrm>
          <a:prstGeom prst="roundRect">
            <a:avLst/>
          </a:prstGeom>
          <a:noFill/>
          <a:ln w="25400" cap="flat" cmpd="sng" algn="ctr">
            <a:solidFill>
              <a:srgbClr val="F15A2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3000"/>
                                        <p:tgtEl>
                                          <p:spTgt spid="33"/>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2" grpId="0" animBg="1"/>
      <p:bldP spid="29" grpId="0"/>
      <p:bldP spid="30" grpId="0"/>
      <p:bldP spid="31" grpId="0"/>
      <p:bldP spid="32" grpId="0"/>
      <p:bldP spid="3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endParaRPr lang="en-US"/>
          </a:p>
        </p:txBody>
      </p:sp>
      <p:sp>
        <p:nvSpPr>
          <p:cNvPr id="286723" name="Rectangle 3"/>
          <p:cNvSpPr>
            <a:spLocks noGrp="1" noChangeArrowheads="1"/>
          </p:cNvSpPr>
          <p:nvPr>
            <p:ph idx="1"/>
          </p:nvPr>
        </p:nvSpPr>
        <p:spPr/>
        <p:txBody>
          <a:bodyPr/>
          <a:lstStyle/>
          <a:p>
            <a:endParaRPr lang="en-US"/>
          </a:p>
        </p:txBody>
      </p:sp>
      <p:pic>
        <p:nvPicPr>
          <p:cNvPr id="286724" name="Picture 4"/>
          <p:cNvPicPr>
            <a:picLocks noChangeAspect="1" noChangeArrowheads="1"/>
          </p:cNvPicPr>
          <p:nvPr/>
        </p:nvPicPr>
        <p:blipFill>
          <a:blip r:embed="rId3"/>
          <a:srcRect/>
          <a:stretch>
            <a:fillRect/>
          </a:stretch>
        </p:blipFill>
        <p:spPr bwMode="auto">
          <a:xfrm>
            <a:off x="0" y="0"/>
            <a:ext cx="9144000" cy="6858000"/>
          </a:xfrm>
          <a:prstGeom prst="rect">
            <a:avLst/>
          </a:prstGeom>
          <a:noFill/>
          <a:ln w="28575" algn="ctr">
            <a:noFill/>
            <a:miter lim="800000"/>
            <a:headEnd/>
            <a:tailEnd/>
          </a:ln>
          <a:effectLst>
            <a:outerShdw dist="107763" dir="2700000" algn="ctr" rotWithShape="0">
              <a:schemeClr val="bg2">
                <a:alpha val="50000"/>
              </a:schemeClr>
            </a:outerShdw>
          </a:effectLst>
        </p:spPr>
      </p:pic>
      <p:sp>
        <p:nvSpPr>
          <p:cNvPr id="286725" name="Rectangle 5"/>
          <p:cNvSpPr>
            <a:spLocks noChangeArrowheads="1"/>
          </p:cNvSpPr>
          <p:nvPr/>
        </p:nvSpPr>
        <p:spPr bwMode="auto">
          <a:xfrm>
            <a:off x="323850" y="596900"/>
            <a:ext cx="8229600" cy="792163"/>
          </a:xfrm>
          <a:prstGeom prst="rect">
            <a:avLst/>
          </a:prstGeom>
          <a:noFill/>
          <a:ln w="9525">
            <a:noFill/>
            <a:miter lim="800000"/>
            <a:headEnd/>
            <a:tailEnd/>
          </a:ln>
          <a:effectLst/>
        </p:spPr>
        <p:txBody>
          <a:bodyPr anchor="b"/>
          <a:lstStyle/>
          <a:p>
            <a:pPr algn="ctr">
              <a:buNone/>
            </a:pPr>
            <a:r>
              <a:rPr lang="en-AU" sz="2600" b="1" dirty="0">
                <a:solidFill>
                  <a:schemeClr val="bg1"/>
                </a:solidFill>
                <a:latin typeface="Tahoma" pitchFamily="80" charset="0"/>
              </a:rPr>
              <a:t>Spikes</a:t>
            </a:r>
            <a:endParaRPr lang="en-US" sz="2600" b="1" dirty="0">
              <a:solidFill>
                <a:schemeClr val="bg1"/>
              </a:solidFill>
              <a:latin typeface="Tahoma" pitchFamily="80" charset="0"/>
            </a:endParaRPr>
          </a:p>
        </p:txBody>
      </p:sp>
      <p:sp>
        <p:nvSpPr>
          <p:cNvPr id="286726" name="Text Box 6"/>
          <p:cNvSpPr txBox="1">
            <a:spLocks noChangeArrowheads="1"/>
          </p:cNvSpPr>
          <p:nvPr/>
        </p:nvSpPr>
        <p:spPr bwMode="auto">
          <a:xfrm>
            <a:off x="4140200" y="3141663"/>
            <a:ext cx="4392613" cy="1569660"/>
          </a:xfrm>
          <a:prstGeom prst="rect">
            <a:avLst/>
          </a:prstGeom>
          <a:solidFill>
            <a:schemeClr val="tx1">
              <a:alpha val="50000"/>
            </a:schemeClr>
          </a:solidFill>
          <a:ln w="9525">
            <a:noFill/>
            <a:miter lim="800000"/>
            <a:headEnd/>
            <a:tailEnd/>
          </a:ln>
          <a:effectLst/>
        </p:spPr>
        <p:txBody>
          <a:bodyPr wrap="square">
            <a:spAutoFit/>
          </a:bodyPr>
          <a:lstStyle/>
          <a:p>
            <a:pPr>
              <a:buNone/>
            </a:pPr>
            <a:r>
              <a:rPr lang="en-US" sz="2400" dirty="0">
                <a:solidFill>
                  <a:schemeClr val="bg1"/>
                </a:solidFill>
              </a:rPr>
              <a:t>Solve hard technical problems through real </a:t>
            </a:r>
            <a:r>
              <a:rPr lang="en-US" sz="2400" dirty="0" smtClean="0">
                <a:solidFill>
                  <a:schemeClr val="bg1"/>
                </a:solidFill>
              </a:rPr>
              <a:t>experiments… without </a:t>
            </a:r>
            <a:r>
              <a:rPr lang="en-US" sz="2400" dirty="0">
                <a:solidFill>
                  <a:schemeClr val="bg1"/>
                </a:solidFill>
              </a:rPr>
              <a:t>tampering with production code</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86726"/>
                                        </p:tgtEl>
                                        <p:attrNameLst>
                                          <p:attrName>style.visibility</p:attrName>
                                        </p:attrNameLst>
                                      </p:cBhvr>
                                      <p:to>
                                        <p:strVal val="visible"/>
                                      </p:to>
                                    </p:set>
                                    <p:animEffect transition="in" filter="dissolve">
                                      <p:cBhvr>
                                        <p:cTn id="7" dur="500"/>
                                        <p:tgtEl>
                                          <p:spTgt spid="286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 Summary</a:t>
            </a:r>
            <a:endParaRPr lang="en-US" dirty="0"/>
          </a:p>
        </p:txBody>
      </p:sp>
      <p:sp>
        <p:nvSpPr>
          <p:cNvPr id="5" name="Content Placeholder 4"/>
          <p:cNvSpPr>
            <a:spLocks noGrp="1"/>
          </p:cNvSpPr>
          <p:nvPr>
            <p:ph idx="1"/>
          </p:nvPr>
        </p:nvSpPr>
        <p:spPr/>
        <p:txBody>
          <a:bodyPr/>
          <a:lstStyle/>
          <a:p>
            <a:r>
              <a:rPr lang="en-US" dirty="0" smtClean="0"/>
              <a:t>Accuracy and Precision</a:t>
            </a:r>
          </a:p>
          <a:p>
            <a:r>
              <a:rPr lang="en-US" dirty="0" smtClean="0"/>
              <a:t>Estimating Systems – Fibonacci Sequence</a:t>
            </a:r>
          </a:p>
          <a:p>
            <a:r>
              <a:rPr lang="en-US" dirty="0" smtClean="0"/>
              <a:t>Planning Poker</a:t>
            </a:r>
          </a:p>
          <a:p>
            <a:r>
              <a:rPr lang="en-US" dirty="0" smtClean="0"/>
              <a:t>Ideal Time</a:t>
            </a:r>
          </a:p>
          <a:p>
            <a:r>
              <a:rPr lang="en-US" dirty="0" smtClean="0"/>
              <a:t>Calculating Raw Velocity</a:t>
            </a:r>
          </a:p>
          <a:p>
            <a:r>
              <a:rPr lang="en-US" dirty="0" smtClean="0"/>
              <a:t>Spikes</a:t>
            </a:r>
          </a:p>
          <a:p>
            <a:endParaRPr lang="en-US" dirty="0" smtClean="0"/>
          </a:p>
          <a:p>
            <a:endParaRPr lang="en-US" dirty="0" smtClean="0"/>
          </a:p>
          <a:p>
            <a:endParaRPr lang="en-US" dirty="0" smtClean="0"/>
          </a:p>
          <a:p>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Release Planning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on Releases</a:t>
            </a:r>
            <a:endParaRPr lang="en-US" dirty="0"/>
          </a:p>
        </p:txBody>
      </p:sp>
      <p:pic>
        <p:nvPicPr>
          <p:cNvPr id="5" name="Picture 4"/>
          <p:cNvPicPr>
            <a:picLocks noChangeAspect="1"/>
          </p:cNvPicPr>
          <p:nvPr/>
        </p:nvPicPr>
        <p:blipFill>
          <a:blip r:embed="rId3"/>
          <a:stretch>
            <a:fillRect/>
          </a:stretch>
        </p:blipFill>
        <p:spPr>
          <a:xfrm>
            <a:off x="1752600" y="762000"/>
            <a:ext cx="5600700" cy="5715334"/>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All the Pieces</a:t>
            </a:r>
            <a:endParaRPr lang="en-US" dirty="0"/>
          </a:p>
        </p:txBody>
      </p:sp>
      <p:sp>
        <p:nvSpPr>
          <p:cNvPr id="4" name="Content Placeholder 3"/>
          <p:cNvSpPr>
            <a:spLocks noGrp="1"/>
          </p:cNvSpPr>
          <p:nvPr>
            <p:ph idx="1"/>
          </p:nvPr>
        </p:nvSpPr>
        <p:spPr/>
        <p:txBody>
          <a:bodyPr/>
          <a:lstStyle/>
          <a:p>
            <a:r>
              <a:rPr lang="en-US" dirty="0" smtClean="0"/>
              <a:t>We have:</a:t>
            </a:r>
          </a:p>
          <a:p>
            <a:pPr lvl="1"/>
            <a:r>
              <a:rPr lang="en-US" dirty="0" smtClean="0"/>
              <a:t>Stories</a:t>
            </a:r>
          </a:p>
          <a:p>
            <a:pPr lvl="1"/>
            <a:r>
              <a:rPr lang="en-US" dirty="0" smtClean="0"/>
              <a:t>Estimates for each story</a:t>
            </a:r>
          </a:p>
          <a:p>
            <a:pPr lvl="1"/>
            <a:r>
              <a:rPr lang="en-US" dirty="0" smtClean="0"/>
              <a:t>Estimated velocity</a:t>
            </a:r>
          </a:p>
          <a:p>
            <a:pPr lvl="1"/>
            <a:endParaRPr lang="en-US" dirty="0" smtClean="0"/>
          </a:p>
          <a:p>
            <a:r>
              <a:rPr lang="en-US" dirty="0" smtClean="0"/>
              <a:t>But where do we start?</a:t>
            </a:r>
          </a:p>
          <a:p>
            <a:endParaRPr lang="en-US" dirty="0"/>
          </a:p>
        </p:txBody>
      </p:sp>
      <p:grpSp>
        <p:nvGrpSpPr>
          <p:cNvPr id="13" name="Group 12"/>
          <p:cNvGrpSpPr/>
          <p:nvPr/>
        </p:nvGrpSpPr>
        <p:grpSpPr>
          <a:xfrm>
            <a:off x="5940152" y="1844824"/>
            <a:ext cx="2088232" cy="1152128"/>
            <a:chOff x="9756576" y="908720"/>
            <a:chExt cx="3888432" cy="2448272"/>
          </a:xfrm>
        </p:grpSpPr>
        <p:cxnSp>
          <p:nvCxnSpPr>
            <p:cNvPr id="6" name="Straight Connector 5"/>
            <p:cNvCxnSpPr/>
            <p:nvPr/>
          </p:nvCxnSpPr>
          <p:spPr bwMode="auto">
            <a:xfrm rot="16200000" flipH="1">
              <a:off x="8568444" y="2096852"/>
              <a:ext cx="2448272" cy="72008"/>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9828584" y="3356992"/>
              <a:ext cx="3816424"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a:off x="9756576" y="1484784"/>
              <a:ext cx="3600400" cy="0"/>
            </a:xfrm>
            <a:prstGeom prst="line">
              <a:avLst/>
            </a:prstGeom>
            <a:solidFill>
              <a:schemeClr val="accent1"/>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flipV="1">
              <a:off x="9828584" y="1484784"/>
              <a:ext cx="3528392" cy="1872208"/>
            </a:xfrm>
            <a:prstGeom prst="line">
              <a:avLst/>
            </a:prstGeom>
            <a:solidFill>
              <a:schemeClr val="accent1"/>
            </a:solidFill>
            <a:ln w="25400" cap="flat" cmpd="sng" algn="ctr">
              <a:solidFill>
                <a:srgbClr val="C00000"/>
              </a:solidFill>
              <a:prstDash val="dash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cSld>
  <p:clrMapOvr>
    <a:masterClrMapping/>
  </p:clrMapOvr>
  <p:transition xmlns:p14="http://schemas.microsoft.com/office/powerpoint/2010/main" spd="slow">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ln/>
        </p:spPr>
        <p:txBody>
          <a:bodyPr/>
          <a:lstStyle/>
          <a:p>
            <a:r>
              <a:rPr lang="en-US" dirty="0" smtClean="0">
                <a:latin typeface="Calibri" pitchFamily="34" charset="0"/>
                <a:cs typeface="Calibri" pitchFamily="34" charset="0"/>
              </a:rPr>
              <a:t>User </a:t>
            </a:r>
            <a:r>
              <a:rPr lang="en-US" dirty="0">
                <a:latin typeface="Calibri" pitchFamily="34" charset="0"/>
                <a:cs typeface="Calibri" pitchFamily="34" charset="0"/>
              </a:rPr>
              <a:t>Stories</a:t>
            </a:r>
          </a:p>
        </p:txBody>
      </p:sp>
      <p:sp>
        <p:nvSpPr>
          <p:cNvPr id="18435" name="Rectangle 3"/>
          <p:cNvSpPr>
            <a:spLocks/>
          </p:cNvSpPr>
          <p:nvPr/>
        </p:nvSpPr>
        <p:spPr bwMode="auto">
          <a:xfrm>
            <a:off x="381000" y="914400"/>
            <a:ext cx="2802467" cy="762000"/>
          </a:xfrm>
          <a:prstGeom prst="rect">
            <a:avLst/>
          </a:prstGeom>
          <a:noFill/>
          <a:ln w="38100" cap="flat" cmpd="sng" algn="ctr">
            <a:noFill/>
            <a:prstDash val="solid"/>
            <a:miter lim="800000"/>
            <a:headEnd type="none" w="med" len="med"/>
            <a:tailEnd type="none" w="med" len="med"/>
          </a:ln>
        </p:spPr>
        <p:txBody>
          <a:bodyPr lIns="91440" tIns="91440" rIns="91440" bIns="91440">
            <a:prstTxWarp prst="textNoShape">
              <a:avLst/>
            </a:prstTxWarp>
          </a:bodyPr>
          <a:lstStyle/>
          <a:p>
            <a:pPr marL="241093" indent="-241093">
              <a:buNone/>
            </a:pPr>
            <a:r>
              <a:rPr lang="en-US" sz="4000" b="1" dirty="0" smtClean="0">
                <a:solidFill>
                  <a:srgbClr val="E55725"/>
                </a:solidFill>
                <a:latin typeface="Calibri" pitchFamily="34" charset="0"/>
                <a:ea typeface="Helvetica" pitchFamily="-109" charset="0"/>
                <a:cs typeface="Calibri" pitchFamily="34" charset="0"/>
                <a:sym typeface="Helvetica" pitchFamily="-109" charset="0"/>
              </a:rPr>
              <a:t>Three C’s</a:t>
            </a:r>
          </a:p>
        </p:txBody>
      </p:sp>
      <p:sp>
        <p:nvSpPr>
          <p:cNvPr id="5" name="TextBox 4"/>
          <p:cNvSpPr txBox="1"/>
          <p:nvPr/>
        </p:nvSpPr>
        <p:spPr>
          <a:xfrm>
            <a:off x="897468" y="1676400"/>
            <a:ext cx="869597"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Card</a:t>
            </a:r>
            <a:endParaRPr lang="en-US" sz="2800" b="1" dirty="0">
              <a:latin typeface="Calibri" pitchFamily="34" charset="0"/>
              <a:cs typeface="Calibri" pitchFamily="34" charset="0"/>
            </a:endParaRPr>
          </a:p>
        </p:txBody>
      </p:sp>
      <p:sp>
        <p:nvSpPr>
          <p:cNvPr id="6" name="TextBox 5"/>
          <p:cNvSpPr txBox="1"/>
          <p:nvPr/>
        </p:nvSpPr>
        <p:spPr>
          <a:xfrm>
            <a:off x="897468" y="2286000"/>
            <a:ext cx="2141868"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Conversation</a:t>
            </a:r>
            <a:endParaRPr lang="en-US" sz="2800" b="1" dirty="0">
              <a:latin typeface="Calibri" pitchFamily="34" charset="0"/>
              <a:cs typeface="Calibri" pitchFamily="34" charset="0"/>
            </a:endParaRPr>
          </a:p>
        </p:txBody>
      </p:sp>
      <p:sp>
        <p:nvSpPr>
          <p:cNvPr id="7" name="TextBox 6"/>
          <p:cNvSpPr txBox="1"/>
          <p:nvPr/>
        </p:nvSpPr>
        <p:spPr>
          <a:xfrm>
            <a:off x="897468" y="2905780"/>
            <a:ext cx="2152705"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Confirmation</a:t>
            </a:r>
            <a:endParaRPr lang="en-US" sz="2800" b="1" dirty="0">
              <a:latin typeface="Calibri" pitchFamily="34" charset="0"/>
              <a:cs typeface="Calibri" pitchFamily="34" charset="0"/>
            </a:endParaRPr>
          </a:p>
        </p:txBody>
      </p:sp>
      <p:sp>
        <p:nvSpPr>
          <p:cNvPr id="8" name="Rectangle 3"/>
          <p:cNvSpPr>
            <a:spLocks/>
          </p:cNvSpPr>
          <p:nvPr/>
        </p:nvSpPr>
        <p:spPr bwMode="auto">
          <a:xfrm>
            <a:off x="4741333" y="914400"/>
            <a:ext cx="2802467" cy="762000"/>
          </a:xfrm>
          <a:prstGeom prst="rect">
            <a:avLst/>
          </a:prstGeom>
          <a:noFill/>
          <a:ln w="38100" cap="flat" cmpd="sng" algn="ctr">
            <a:noFill/>
            <a:prstDash val="solid"/>
            <a:miter lim="800000"/>
            <a:headEnd type="none" w="med" len="med"/>
            <a:tailEnd type="none" w="med" len="med"/>
          </a:ln>
        </p:spPr>
        <p:txBody>
          <a:bodyPr lIns="91440" tIns="91440" rIns="91440" bIns="91440">
            <a:prstTxWarp prst="textNoShape">
              <a:avLst/>
            </a:prstTxWarp>
          </a:bodyPr>
          <a:lstStyle/>
          <a:p>
            <a:pPr marL="241093" indent="-241093">
              <a:buNone/>
            </a:pPr>
            <a:r>
              <a:rPr lang="en-US" sz="4000" b="1" dirty="0" smtClean="0">
                <a:solidFill>
                  <a:srgbClr val="E55725"/>
                </a:solidFill>
                <a:latin typeface="Calibri" pitchFamily="34" charset="0"/>
                <a:ea typeface="Helvetica" pitchFamily="-109" charset="0"/>
                <a:cs typeface="Calibri" pitchFamily="34" charset="0"/>
                <a:sym typeface="Helvetica" pitchFamily="-109" charset="0"/>
              </a:rPr>
              <a:t>INVEST</a:t>
            </a:r>
            <a:endParaRPr lang="en-US" sz="4000" b="1" dirty="0">
              <a:solidFill>
                <a:srgbClr val="E55725"/>
              </a:solidFill>
              <a:latin typeface="Calibri" pitchFamily="34" charset="0"/>
              <a:ea typeface="Helvetica" pitchFamily="-109" charset="0"/>
              <a:cs typeface="Calibri" pitchFamily="34" charset="0"/>
              <a:sym typeface="Helvetica" pitchFamily="-109" charset="0"/>
            </a:endParaRPr>
          </a:p>
        </p:txBody>
      </p:sp>
      <p:sp>
        <p:nvSpPr>
          <p:cNvPr id="9" name="TextBox 8"/>
          <p:cNvSpPr txBox="1"/>
          <p:nvPr/>
        </p:nvSpPr>
        <p:spPr>
          <a:xfrm>
            <a:off x="5093252" y="1676400"/>
            <a:ext cx="284428"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I</a:t>
            </a:r>
            <a:endParaRPr lang="en-US" sz="2800" b="1" dirty="0">
              <a:latin typeface="Calibri" pitchFamily="34" charset="0"/>
              <a:cs typeface="Calibri" pitchFamily="34" charset="0"/>
            </a:endParaRPr>
          </a:p>
        </p:txBody>
      </p:sp>
      <p:sp>
        <p:nvSpPr>
          <p:cNvPr id="10" name="TextBox 9"/>
          <p:cNvSpPr txBox="1"/>
          <p:nvPr/>
        </p:nvSpPr>
        <p:spPr>
          <a:xfrm>
            <a:off x="5105400" y="1676400"/>
            <a:ext cx="2100127"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I</a:t>
            </a:r>
            <a:r>
              <a:rPr lang="en-US" sz="2800" b="1" dirty="0" smtClean="0">
                <a:solidFill>
                  <a:srgbClr val="E55725"/>
                </a:solidFill>
                <a:latin typeface="Calibri" pitchFamily="34" charset="0"/>
                <a:cs typeface="Calibri" pitchFamily="34" charset="0"/>
              </a:rPr>
              <a:t>ndependent</a:t>
            </a:r>
            <a:endParaRPr lang="en-US" sz="2800" b="1" dirty="0">
              <a:solidFill>
                <a:srgbClr val="E55725"/>
              </a:solidFill>
              <a:latin typeface="Calibri" pitchFamily="34" charset="0"/>
              <a:cs typeface="Calibri" pitchFamily="34" charset="0"/>
            </a:endParaRPr>
          </a:p>
        </p:txBody>
      </p:sp>
      <p:sp>
        <p:nvSpPr>
          <p:cNvPr id="11" name="TextBox 10"/>
          <p:cNvSpPr txBox="1"/>
          <p:nvPr/>
        </p:nvSpPr>
        <p:spPr>
          <a:xfrm>
            <a:off x="5105400" y="2067580"/>
            <a:ext cx="421910"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N</a:t>
            </a:r>
            <a:endParaRPr lang="en-US" sz="2800" b="1" dirty="0">
              <a:latin typeface="Calibri" pitchFamily="34" charset="0"/>
              <a:cs typeface="Calibri" pitchFamily="34" charset="0"/>
            </a:endParaRPr>
          </a:p>
        </p:txBody>
      </p:sp>
      <p:sp>
        <p:nvSpPr>
          <p:cNvPr id="12" name="TextBox 11"/>
          <p:cNvSpPr txBox="1"/>
          <p:nvPr/>
        </p:nvSpPr>
        <p:spPr>
          <a:xfrm>
            <a:off x="5105400" y="2067580"/>
            <a:ext cx="1814599"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N</a:t>
            </a:r>
            <a:r>
              <a:rPr lang="en-US" sz="2800" b="1" dirty="0" smtClean="0">
                <a:solidFill>
                  <a:srgbClr val="E55725"/>
                </a:solidFill>
                <a:latin typeface="Calibri" pitchFamily="34" charset="0"/>
                <a:cs typeface="Calibri" pitchFamily="34" charset="0"/>
              </a:rPr>
              <a:t>egotiable</a:t>
            </a:r>
            <a:endParaRPr lang="en-US" sz="2800" b="1" dirty="0">
              <a:solidFill>
                <a:srgbClr val="E55725"/>
              </a:solidFill>
              <a:latin typeface="Calibri" pitchFamily="34" charset="0"/>
              <a:cs typeface="Calibri" pitchFamily="34" charset="0"/>
            </a:endParaRPr>
          </a:p>
        </p:txBody>
      </p:sp>
      <p:sp>
        <p:nvSpPr>
          <p:cNvPr id="13" name="TextBox 12"/>
          <p:cNvSpPr txBox="1"/>
          <p:nvPr/>
        </p:nvSpPr>
        <p:spPr>
          <a:xfrm>
            <a:off x="5105400" y="2448580"/>
            <a:ext cx="396262"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V</a:t>
            </a:r>
            <a:endParaRPr lang="en-US" sz="2800" b="1" dirty="0">
              <a:latin typeface="Calibri" pitchFamily="34" charset="0"/>
              <a:cs typeface="Calibri" pitchFamily="34" charset="0"/>
            </a:endParaRPr>
          </a:p>
        </p:txBody>
      </p:sp>
      <p:sp>
        <p:nvSpPr>
          <p:cNvPr id="14" name="TextBox 13"/>
          <p:cNvSpPr txBox="1"/>
          <p:nvPr/>
        </p:nvSpPr>
        <p:spPr>
          <a:xfrm>
            <a:off x="5105400" y="2448580"/>
            <a:ext cx="1474506"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V</a:t>
            </a:r>
            <a:r>
              <a:rPr lang="en-US" sz="2800" b="1" dirty="0" smtClean="0">
                <a:solidFill>
                  <a:srgbClr val="E55725"/>
                </a:solidFill>
                <a:latin typeface="Calibri" pitchFamily="34" charset="0"/>
                <a:cs typeface="Calibri" pitchFamily="34" charset="0"/>
              </a:rPr>
              <a:t>aluable</a:t>
            </a:r>
            <a:endParaRPr lang="en-US" sz="2800" b="1" dirty="0">
              <a:solidFill>
                <a:srgbClr val="E55725"/>
              </a:solidFill>
              <a:latin typeface="Calibri" pitchFamily="34" charset="0"/>
              <a:cs typeface="Calibri" pitchFamily="34" charset="0"/>
            </a:endParaRPr>
          </a:p>
        </p:txBody>
      </p:sp>
      <p:sp>
        <p:nvSpPr>
          <p:cNvPr id="15" name="TextBox 14"/>
          <p:cNvSpPr txBox="1"/>
          <p:nvPr/>
        </p:nvSpPr>
        <p:spPr>
          <a:xfrm>
            <a:off x="5105400" y="2829580"/>
            <a:ext cx="359394"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E</a:t>
            </a:r>
            <a:endParaRPr lang="en-US" sz="2800" b="1" dirty="0">
              <a:latin typeface="Calibri" pitchFamily="34" charset="0"/>
              <a:cs typeface="Calibri" pitchFamily="34" charset="0"/>
            </a:endParaRPr>
          </a:p>
        </p:txBody>
      </p:sp>
      <p:sp>
        <p:nvSpPr>
          <p:cNvPr id="16" name="TextBox 15"/>
          <p:cNvSpPr txBox="1"/>
          <p:nvPr/>
        </p:nvSpPr>
        <p:spPr>
          <a:xfrm>
            <a:off x="5105400" y="2829580"/>
            <a:ext cx="1938672" cy="523220"/>
          </a:xfrm>
          <a:prstGeom prst="rect">
            <a:avLst/>
          </a:prstGeom>
          <a:noFill/>
        </p:spPr>
        <p:txBody>
          <a:bodyPr wrap="none" rtlCol="0">
            <a:spAutoFit/>
          </a:bodyPr>
          <a:lstStyle/>
          <a:p>
            <a:pPr>
              <a:buNone/>
            </a:pPr>
            <a:r>
              <a:rPr lang="en-US" sz="2800" b="1" dirty="0" err="1" smtClean="0">
                <a:solidFill>
                  <a:srgbClr val="000000"/>
                </a:solidFill>
                <a:latin typeface="Calibri" pitchFamily="34" charset="0"/>
                <a:cs typeface="Calibri" pitchFamily="34" charset="0"/>
              </a:rPr>
              <a:t>E</a:t>
            </a:r>
            <a:r>
              <a:rPr lang="en-US" sz="2800" b="1" dirty="0" err="1" smtClean="0">
                <a:solidFill>
                  <a:srgbClr val="E55725"/>
                </a:solidFill>
                <a:latin typeface="Calibri" pitchFamily="34" charset="0"/>
                <a:cs typeface="Calibri" pitchFamily="34" charset="0"/>
              </a:rPr>
              <a:t>stimatable</a:t>
            </a:r>
            <a:endParaRPr lang="en-US" sz="2800" b="1" dirty="0">
              <a:solidFill>
                <a:srgbClr val="E55725"/>
              </a:solidFill>
              <a:latin typeface="Calibri" pitchFamily="34" charset="0"/>
              <a:cs typeface="Calibri" pitchFamily="34" charset="0"/>
            </a:endParaRPr>
          </a:p>
        </p:txBody>
      </p:sp>
      <p:sp>
        <p:nvSpPr>
          <p:cNvPr id="17" name="TextBox 16"/>
          <p:cNvSpPr txBox="1"/>
          <p:nvPr/>
        </p:nvSpPr>
        <p:spPr>
          <a:xfrm>
            <a:off x="5105400" y="3210580"/>
            <a:ext cx="354584"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S</a:t>
            </a:r>
            <a:endParaRPr lang="en-US" sz="2800" b="1" dirty="0">
              <a:latin typeface="Calibri" pitchFamily="34" charset="0"/>
              <a:cs typeface="Calibri" pitchFamily="34" charset="0"/>
            </a:endParaRPr>
          </a:p>
        </p:txBody>
      </p:sp>
      <p:sp>
        <p:nvSpPr>
          <p:cNvPr id="18" name="TextBox 17"/>
          <p:cNvSpPr txBox="1"/>
          <p:nvPr/>
        </p:nvSpPr>
        <p:spPr>
          <a:xfrm>
            <a:off x="5105400" y="3210580"/>
            <a:ext cx="1000595"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S</a:t>
            </a:r>
            <a:r>
              <a:rPr lang="en-US" sz="2800" b="1" dirty="0" smtClean="0">
                <a:solidFill>
                  <a:srgbClr val="E55725"/>
                </a:solidFill>
                <a:latin typeface="Calibri" pitchFamily="34" charset="0"/>
                <a:cs typeface="Calibri" pitchFamily="34" charset="0"/>
              </a:rPr>
              <a:t>mall</a:t>
            </a:r>
            <a:endParaRPr lang="en-US" sz="2800" b="1" dirty="0">
              <a:solidFill>
                <a:srgbClr val="E55725"/>
              </a:solidFill>
              <a:latin typeface="Calibri" pitchFamily="34" charset="0"/>
              <a:cs typeface="Calibri" pitchFamily="34" charset="0"/>
            </a:endParaRPr>
          </a:p>
        </p:txBody>
      </p:sp>
      <p:sp>
        <p:nvSpPr>
          <p:cNvPr id="19" name="TextBox 18"/>
          <p:cNvSpPr txBox="1"/>
          <p:nvPr/>
        </p:nvSpPr>
        <p:spPr>
          <a:xfrm>
            <a:off x="5105400" y="3591580"/>
            <a:ext cx="362600"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T</a:t>
            </a:r>
            <a:endParaRPr lang="en-US" sz="2800" b="1" dirty="0">
              <a:latin typeface="Calibri" pitchFamily="34" charset="0"/>
              <a:cs typeface="Calibri" pitchFamily="34" charset="0"/>
            </a:endParaRPr>
          </a:p>
        </p:txBody>
      </p:sp>
      <p:sp>
        <p:nvSpPr>
          <p:cNvPr id="20" name="TextBox 19"/>
          <p:cNvSpPr txBox="1"/>
          <p:nvPr/>
        </p:nvSpPr>
        <p:spPr>
          <a:xfrm>
            <a:off x="5105400" y="3591580"/>
            <a:ext cx="1412438"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T</a:t>
            </a:r>
            <a:r>
              <a:rPr lang="en-US" sz="2800" b="1" dirty="0" smtClean="0">
                <a:solidFill>
                  <a:srgbClr val="E55725"/>
                </a:solidFill>
                <a:latin typeface="Calibri" pitchFamily="34" charset="0"/>
                <a:cs typeface="Calibri" pitchFamily="34" charset="0"/>
              </a:rPr>
              <a:t>estable</a:t>
            </a:r>
            <a:endParaRPr lang="en-US" sz="2800" b="1" dirty="0">
              <a:solidFill>
                <a:srgbClr val="E55725"/>
              </a:solidFill>
              <a:latin typeface="Calibri" pitchFamily="34" charset="0"/>
              <a:cs typeface="Calibri" pitchFamily="34" charset="0"/>
            </a:endParaRPr>
          </a:p>
        </p:txBody>
      </p:sp>
      <p:sp>
        <p:nvSpPr>
          <p:cNvPr id="21" name="TextBox 20"/>
          <p:cNvSpPr txBox="1"/>
          <p:nvPr/>
        </p:nvSpPr>
        <p:spPr>
          <a:xfrm>
            <a:off x="304800" y="3733800"/>
            <a:ext cx="4343400" cy="2667000"/>
          </a:xfrm>
          <a:prstGeom prst="rect">
            <a:avLst/>
          </a:prstGeom>
          <a:solidFill>
            <a:schemeClr val="bg1">
              <a:lumMod val="95000"/>
            </a:schemeClr>
          </a:solidFill>
          <a:ln>
            <a:solidFill>
              <a:schemeClr val="tx1">
                <a:lumMod val="95000"/>
                <a:lumOff val="5000"/>
              </a:schemeClr>
            </a:solidFill>
          </a:ln>
          <a:effectLst>
            <a:outerShdw blurRad="50800" dist="38100" dir="2700000" algn="tl" rotWithShape="0">
              <a:srgbClr val="000000">
                <a:alpha val="43000"/>
              </a:srgbClr>
            </a:outerShdw>
          </a:effectLst>
        </p:spPr>
        <p:txBody>
          <a:bodyPr wrap="square" tIns="91440" bIns="91440" rtlCol="0">
            <a:noAutofit/>
          </a:bodyPr>
          <a:lstStyle/>
          <a:p>
            <a:pPr>
              <a:buNone/>
            </a:pPr>
            <a:r>
              <a:rPr lang="en-US" sz="3000" dirty="0" smtClean="0">
                <a:latin typeface="Calibri" pitchFamily="34" charset="0"/>
                <a:cs typeface="Calibri" pitchFamily="34" charset="0"/>
              </a:rPr>
              <a:t>As a Librarian, I want to be able to search for books by publication year so that I can produce a chronological index</a:t>
            </a:r>
            <a:endParaRPr lang="en-US" sz="3000" dirty="0">
              <a:latin typeface="Calibri" pitchFamily="34" charset="0"/>
              <a:cs typeface="Calibri" pitchFamily="34"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0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20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par>
                          <p:cTn id="39" fill="hold">
                            <p:stCondLst>
                              <p:cond delay="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20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par>
                          <p:cTn id="47" fill="hold">
                            <p:stCondLst>
                              <p:cond delay="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Priority</a:t>
            </a:r>
            <a:endParaRPr lang="en-US" dirty="0"/>
          </a:p>
        </p:txBody>
      </p:sp>
      <p:pic>
        <p:nvPicPr>
          <p:cNvPr id="4" name="Picture 3" descr="photowhichonestoriesbikeatari.png"/>
          <p:cNvPicPr>
            <a:picLocks noChangeAspect="1"/>
          </p:cNvPicPr>
          <p:nvPr/>
        </p:nvPicPr>
        <p:blipFill>
          <a:blip r:embed="rId3"/>
          <a:stretch>
            <a:fillRect/>
          </a:stretch>
        </p:blipFill>
        <p:spPr>
          <a:xfrm>
            <a:off x="533400" y="990600"/>
            <a:ext cx="8252441" cy="4667000"/>
          </a:xfrm>
          <a:prstGeom prst="rect">
            <a:avLst/>
          </a:prstGeom>
        </p:spPr>
      </p:pic>
      <p:sp>
        <p:nvSpPr>
          <p:cNvPr id="5" name="TextBox 4"/>
          <p:cNvSpPr txBox="1"/>
          <p:nvPr/>
        </p:nvSpPr>
        <p:spPr>
          <a:xfrm>
            <a:off x="685800" y="5638800"/>
            <a:ext cx="8077200" cy="338554"/>
          </a:xfrm>
          <a:prstGeom prst="rect">
            <a:avLst/>
          </a:prstGeom>
          <a:noFill/>
        </p:spPr>
        <p:txBody>
          <a:bodyPr wrap="square" rtlCol="0">
            <a:spAutoFit/>
          </a:bodyPr>
          <a:lstStyle/>
          <a:p>
            <a:pPr algn="r">
              <a:buNone/>
            </a:pPr>
            <a:r>
              <a:rPr lang="en-US" sz="1600" i="1" dirty="0" smtClean="0"/>
              <a:t>http://fabiopereira.me/blog/2009/06/29/principle-of-relative-priority/</a:t>
            </a:r>
            <a:endParaRPr lang="en-US" sz="1600" i="1" dirty="0"/>
          </a:p>
        </p:txBody>
      </p:sp>
      <p:pic>
        <p:nvPicPr>
          <p:cNvPr id="17" name="Picture 16" descr="photowhichonestoriesbikeatari.png"/>
          <p:cNvPicPr>
            <a:picLocks noChangeAspect="1"/>
          </p:cNvPicPr>
          <p:nvPr/>
        </p:nvPicPr>
        <p:blipFill>
          <a:blip r:embed="rId3">
            <a:alphaModFix amt="51000"/>
          </a:blip>
          <a:stretch>
            <a:fillRect/>
          </a:stretch>
        </p:blipFill>
        <p:spPr>
          <a:xfrm>
            <a:off x="533400" y="971800"/>
            <a:ext cx="8252441" cy="4667000"/>
          </a:xfrm>
          <a:prstGeom prst="rect">
            <a:avLst/>
          </a:prstGeom>
        </p:spPr>
      </p:pic>
      <p:sp>
        <p:nvSpPr>
          <p:cNvPr id="6" name="Rectangle 5"/>
          <p:cNvSpPr/>
          <p:nvPr/>
        </p:nvSpPr>
        <p:spPr>
          <a:xfrm>
            <a:off x="914400" y="2209800"/>
            <a:ext cx="7391400" cy="2523768"/>
          </a:xfrm>
          <a:prstGeom prst="rect">
            <a:avLst/>
          </a:prstGeom>
          <a:solidFill>
            <a:srgbClr val="FFFFFF"/>
          </a:solidFill>
          <a:ln w="19050" cap="flat" cmpd="sng" algn="ctr">
            <a:solidFill>
              <a:srgbClr val="660066"/>
            </a:solidFill>
            <a:prstDash val="solid"/>
            <a:round/>
            <a:headEnd type="none" w="med" len="med"/>
            <a:tailEnd type="none" w="med" len="med"/>
          </a:ln>
          <a:effectLst>
            <a:glow rad="228600">
              <a:schemeClr val="accent4">
                <a:alpha val="75000"/>
              </a:schemeClr>
            </a:glow>
            <a:outerShdw blurRad="152400" dist="317500" dir="5400000" sx="90000" sy="-19000">
              <a:srgbClr val="000000">
                <a:alpha val="20000"/>
              </a:srgbClr>
            </a:outerShdw>
          </a:effectLst>
        </p:spPr>
        <p:txBody>
          <a:bodyPr wrap="square" lIns="182880" tIns="182880" rIns="182880" bIns="182880">
            <a:spAutoFit/>
          </a:bodyPr>
          <a:lstStyle/>
          <a:p>
            <a:pPr>
              <a:buNone/>
            </a:pPr>
            <a:r>
              <a:rPr lang="en-US" sz="2800" i="1" dirty="0" smtClean="0">
                <a:solidFill>
                  <a:schemeClr val="tx1"/>
                </a:solidFill>
                <a:ea typeface="ＭＳ Ｐゴシック" pitchFamily="-65" charset="-128"/>
                <a:cs typeface="Arial" charset="0"/>
              </a:rPr>
              <a:t>All the decisions about item priority have to involve other items which are being traded in favor of the most important </a:t>
            </a:r>
            <a:r>
              <a:rPr lang="en-US" sz="2800" i="1" dirty="0" err="1" smtClean="0">
                <a:solidFill>
                  <a:schemeClr val="tx1"/>
                </a:solidFill>
                <a:ea typeface="ＭＳ Ｐゴシック" pitchFamily="-65" charset="-128"/>
                <a:cs typeface="Arial" charset="0"/>
              </a:rPr>
              <a:t>one(s</a:t>
            </a:r>
            <a:r>
              <a:rPr lang="en-US" sz="2800" i="1" dirty="0" smtClean="0">
                <a:solidFill>
                  <a:schemeClr val="tx1"/>
                </a:solidFill>
                <a:ea typeface="ＭＳ Ｐゴシック" pitchFamily="-65" charset="-128"/>
                <a:cs typeface="Arial" charset="0"/>
              </a:rPr>
              <a:t>). There is no absolute priority, only relative to other items.</a:t>
            </a:r>
            <a:endParaRPr lang="en-US" sz="2800"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Sheep Judging</a:t>
            </a:r>
            <a:endParaRPr lang="en-US" dirty="0"/>
          </a:p>
        </p:txBody>
      </p:sp>
      <p:pic>
        <p:nvPicPr>
          <p:cNvPr id="1027" name="Picture 3"/>
          <p:cNvPicPr>
            <a:picLocks noChangeAspect="1" noChangeArrowheads="1"/>
          </p:cNvPicPr>
          <p:nvPr/>
        </p:nvPicPr>
        <p:blipFill>
          <a:blip r:embed="rId3"/>
          <a:srcRect l="10080" r="14321" b="3196"/>
          <a:stretch>
            <a:fillRect/>
          </a:stretch>
        </p:blipFill>
        <p:spPr bwMode="auto">
          <a:xfrm>
            <a:off x="3707904" y="1124744"/>
            <a:ext cx="1491594" cy="2088232"/>
          </a:xfrm>
          <a:prstGeom prst="rect">
            <a:avLst/>
          </a:prstGeom>
          <a:noFill/>
          <a:ln w="9525">
            <a:noFill/>
            <a:miter lim="800000"/>
            <a:headEnd/>
            <a:tailEnd/>
          </a:ln>
        </p:spPr>
      </p:pic>
      <p:pic>
        <p:nvPicPr>
          <p:cNvPr id="1028" name="Picture 4"/>
          <p:cNvPicPr>
            <a:picLocks noChangeAspect="1" noChangeArrowheads="1"/>
          </p:cNvPicPr>
          <p:nvPr/>
        </p:nvPicPr>
        <p:blipFill>
          <a:blip r:embed="rId4"/>
          <a:srcRect l="3483" t="5064" r="2489" b="6312"/>
          <a:stretch>
            <a:fillRect/>
          </a:stretch>
        </p:blipFill>
        <p:spPr bwMode="auto">
          <a:xfrm>
            <a:off x="5724128" y="1124744"/>
            <a:ext cx="1409557" cy="2088232"/>
          </a:xfrm>
          <a:prstGeom prst="rect">
            <a:avLst/>
          </a:prstGeom>
          <a:noFill/>
          <a:ln w="9525">
            <a:noFill/>
            <a:miter lim="800000"/>
            <a:headEnd/>
            <a:tailEnd/>
          </a:ln>
        </p:spPr>
      </p:pic>
      <p:pic>
        <p:nvPicPr>
          <p:cNvPr id="1029" name="Picture 5"/>
          <p:cNvPicPr>
            <a:picLocks noChangeAspect="1" noChangeArrowheads="1"/>
          </p:cNvPicPr>
          <p:nvPr/>
        </p:nvPicPr>
        <p:blipFill>
          <a:blip r:embed="rId5"/>
          <a:srcRect l="43520" t="2270" r="2481"/>
          <a:stretch>
            <a:fillRect/>
          </a:stretch>
        </p:blipFill>
        <p:spPr bwMode="auto">
          <a:xfrm>
            <a:off x="1835696" y="1124744"/>
            <a:ext cx="1212728" cy="2088232"/>
          </a:xfrm>
          <a:prstGeom prst="rect">
            <a:avLst/>
          </a:prstGeom>
          <a:noFill/>
          <a:ln w="9525">
            <a:noFill/>
            <a:miter lim="800000"/>
            <a:headEnd/>
            <a:tailEnd/>
          </a:ln>
        </p:spPr>
      </p:pic>
      <p:pic>
        <p:nvPicPr>
          <p:cNvPr id="1030" name="Picture 6"/>
          <p:cNvPicPr>
            <a:picLocks noChangeAspect="1" noChangeArrowheads="1"/>
          </p:cNvPicPr>
          <p:nvPr/>
        </p:nvPicPr>
        <p:blipFill>
          <a:blip r:embed="rId6"/>
          <a:srcRect l="32281" t="15637" r="41141" b="3610"/>
          <a:stretch>
            <a:fillRect/>
          </a:stretch>
        </p:blipFill>
        <p:spPr bwMode="auto">
          <a:xfrm>
            <a:off x="395536" y="1124744"/>
            <a:ext cx="1066331" cy="2088232"/>
          </a:xfrm>
          <a:prstGeom prst="rect">
            <a:avLst/>
          </a:prstGeom>
          <a:noFill/>
          <a:ln w="9525">
            <a:noFill/>
            <a:miter lim="800000"/>
            <a:headEnd/>
            <a:tailEnd/>
          </a:ln>
        </p:spPr>
      </p:pic>
      <p:pic>
        <p:nvPicPr>
          <p:cNvPr id="8" name="Picture 7" descr="bill-perplexed-flipped.jpg"/>
          <p:cNvPicPr>
            <a:picLocks noChangeAspect="1"/>
          </p:cNvPicPr>
          <p:nvPr/>
        </p:nvPicPr>
        <p:blipFill>
          <a:blip r:embed="rId7">
            <a:clrChange>
              <a:clrFrom>
                <a:srgbClr val="FFFFFF"/>
              </a:clrFrom>
              <a:clrTo>
                <a:srgbClr val="FFFFFF">
                  <a:alpha val="0"/>
                </a:srgbClr>
              </a:clrTo>
            </a:clrChange>
          </a:blip>
          <a:stretch>
            <a:fillRect/>
          </a:stretch>
        </p:blipFill>
        <p:spPr>
          <a:xfrm>
            <a:off x="7668344" y="1484784"/>
            <a:ext cx="1245112" cy="1542157"/>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6 L -0.04219 0.37269 " pathEditMode="relative" rAng="0" ptsTypes="AA">
                                      <p:cBhvr>
                                        <p:cTn id="6" dur="2000" fill="hold"/>
                                        <p:tgtEl>
                                          <p:spTgt spid="1027"/>
                                        </p:tgtEl>
                                        <p:attrNameLst>
                                          <p:attrName>ppt_x</p:attrName>
                                          <p:attrName>ppt_y</p:attrName>
                                        </p:attrNameLst>
                                      </p:cBhvr>
                                      <p:rCtr x="-21" y="186"/>
                                    </p:animMotion>
                                  </p:childTnLst>
                                </p:cTn>
                              </p:par>
                            </p:childTnLst>
                          </p:cTn>
                        </p:par>
                      </p:childTnLst>
                    </p:cTn>
                  </p:par>
                  <p:par>
                    <p:cTn id="7" fill="hold">
                      <p:stCondLst>
                        <p:cond delay="indefinite"/>
                      </p:stCondLst>
                      <p:childTnLst>
                        <p:par>
                          <p:cTn id="8" fill="hold">
                            <p:stCondLst>
                              <p:cond delay="0"/>
                            </p:stCondLst>
                            <p:childTnLst>
                              <p:par>
                                <p:cTn id="9" presetID="49" presetClass="path" presetSubtype="0" accel="50000" decel="50000" fill="hold" nodeType="clickEffect">
                                  <p:stCondLst>
                                    <p:cond delay="0"/>
                                  </p:stCondLst>
                                  <p:childTnLst>
                                    <p:animMotion origin="layout" path="M -2.5E-6 -3.7037E-6 L 0.56389 0.37269 " pathEditMode="relative" rAng="0" ptsTypes="AA">
                                      <p:cBhvr>
                                        <p:cTn id="10" dur="2000" fill="hold"/>
                                        <p:tgtEl>
                                          <p:spTgt spid="1030"/>
                                        </p:tgtEl>
                                        <p:attrNameLst>
                                          <p:attrName>ppt_x</p:attrName>
                                          <p:attrName>ppt_y</p:attrName>
                                        </p:attrNameLst>
                                      </p:cBhvr>
                                      <p:rCtr x="282" y="186"/>
                                    </p:animMotion>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nodeType="clickEffect">
                                  <p:stCondLst>
                                    <p:cond delay="0"/>
                                  </p:stCondLst>
                                  <p:childTnLst>
                                    <p:animMotion origin="layout" path="M -3.88889E-6 -3.7037E-6 L 0.55591 0.37269 " pathEditMode="relative" rAng="0" ptsTypes="AA">
                                      <p:cBhvr>
                                        <p:cTn id="14" dur="2000" fill="hold"/>
                                        <p:tgtEl>
                                          <p:spTgt spid="1029"/>
                                        </p:tgtEl>
                                        <p:attrNameLst>
                                          <p:attrName>ppt_x</p:attrName>
                                          <p:attrName>ppt_y</p:attrName>
                                        </p:attrNameLst>
                                      </p:cBhvr>
                                      <p:rCtr x="278" y="186"/>
                                    </p:animMotion>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0.55591 0.37269 L 0.39844 0.37269 " pathEditMode="relative" rAng="0" ptsTypes="AA">
                                      <p:cBhvr>
                                        <p:cTn id="18" dur="2000" fill="hold"/>
                                        <p:tgtEl>
                                          <p:spTgt spid="1029"/>
                                        </p:tgtEl>
                                        <p:attrNameLst>
                                          <p:attrName>ppt_x</p:attrName>
                                          <p:attrName>ppt_y</p:attrName>
                                        </p:attrNameLst>
                                      </p:cBhvr>
                                      <p:rCtr x="-79" y="0"/>
                                    </p:animMotion>
                                  </p:childTnLst>
                                </p:cTn>
                              </p:par>
                              <p:par>
                                <p:cTn id="19" presetID="63" presetClass="path" presetSubtype="0" accel="50000" decel="50000" fill="hold" nodeType="withEffect">
                                  <p:stCondLst>
                                    <p:cond delay="0"/>
                                  </p:stCondLst>
                                  <p:childTnLst>
                                    <p:animMotion origin="layout" path="M 0.56389 0.37269 L 0.71337 0.37269 " pathEditMode="relative" rAng="0" ptsTypes="AA">
                                      <p:cBhvr>
                                        <p:cTn id="20" dur="2000" fill="hold"/>
                                        <p:tgtEl>
                                          <p:spTgt spid="1030"/>
                                        </p:tgtEl>
                                        <p:attrNameLst>
                                          <p:attrName>ppt_x</p:attrName>
                                          <p:attrName>ppt_y</p:attrName>
                                        </p:attrNameLst>
                                      </p:cBhvr>
                                      <p:rCtr x="75" y="0"/>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5E-6 -3.7037E-6 L -0.47882 0.37269 " pathEditMode="relative" rAng="0" ptsTypes="AA">
                                      <p:cBhvr>
                                        <p:cTn id="24" dur="2000" fill="hold"/>
                                        <p:tgtEl>
                                          <p:spTgt spid="1028"/>
                                        </p:tgtEl>
                                        <p:attrNameLst>
                                          <p:attrName>ppt_x</p:attrName>
                                          <p:attrName>ppt_y</p:attrName>
                                        </p:attrNameLst>
                                      </p:cBhvr>
                                      <p:rCtr x="-239" y="1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Span Planning</a:t>
            </a:r>
            <a:endParaRPr lang="en-US" dirty="0"/>
          </a:p>
        </p:txBody>
      </p:sp>
      <p:pic>
        <p:nvPicPr>
          <p:cNvPr id="1026" name="Picture 2"/>
          <p:cNvPicPr>
            <a:picLocks noChangeAspect="1" noChangeArrowheads="1"/>
          </p:cNvPicPr>
          <p:nvPr/>
        </p:nvPicPr>
        <p:blipFill>
          <a:blip r:embed="rId3"/>
          <a:srcRect/>
          <a:stretch>
            <a:fillRect/>
          </a:stretch>
        </p:blipFill>
        <p:spPr bwMode="auto">
          <a:xfrm>
            <a:off x="911548" y="1772816"/>
            <a:ext cx="7232352" cy="2686060"/>
          </a:xfrm>
          <a:prstGeom prst="rect">
            <a:avLst/>
          </a:prstGeom>
          <a:noFill/>
          <a:ln w="9525">
            <a:noFill/>
            <a:miter lim="800000"/>
            <a:headEnd/>
            <a:tailEnd/>
          </a:ln>
        </p:spPr>
      </p:pic>
      <p:sp>
        <p:nvSpPr>
          <p:cNvPr id="5" name="TextBox 4"/>
          <p:cNvSpPr txBox="1"/>
          <p:nvPr/>
        </p:nvSpPr>
        <p:spPr>
          <a:xfrm>
            <a:off x="1000100" y="5572140"/>
            <a:ext cx="7715304" cy="400110"/>
          </a:xfrm>
          <a:prstGeom prst="rect">
            <a:avLst/>
          </a:prstGeom>
          <a:noFill/>
        </p:spPr>
        <p:txBody>
          <a:bodyPr wrap="square" rtlCol="0">
            <a:spAutoFit/>
          </a:bodyPr>
          <a:lstStyle/>
          <a:p>
            <a:pPr>
              <a:buNone/>
            </a:pPr>
            <a:r>
              <a:rPr lang="en-US" i="1" dirty="0" smtClean="0"/>
              <a:t>http://www.agileproductdesign.com/writing/how_you_slice_it.pdf</a:t>
            </a:r>
            <a:endParaRPr lang="en-US" i="1"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609600" y="2590800"/>
            <a:ext cx="7924800" cy="3352800"/>
            <a:chOff x="609600" y="2590800"/>
            <a:chExt cx="7924800" cy="3352800"/>
          </a:xfrm>
        </p:grpSpPr>
        <p:grpSp>
          <p:nvGrpSpPr>
            <p:cNvPr id="5" name="Group 4"/>
            <p:cNvGrpSpPr/>
            <p:nvPr/>
          </p:nvGrpSpPr>
          <p:grpSpPr>
            <a:xfrm>
              <a:off x="609600" y="2590800"/>
              <a:ext cx="7924800" cy="3352800"/>
              <a:chOff x="609600" y="2438400"/>
              <a:chExt cx="7924800" cy="3352800"/>
            </a:xfrm>
          </p:grpSpPr>
          <p:sp>
            <p:nvSpPr>
              <p:cNvPr id="6" name="Rectangle 5"/>
              <p:cNvSpPr/>
              <p:nvPr/>
            </p:nvSpPr>
            <p:spPr bwMode="auto">
              <a:xfrm>
                <a:off x="609600" y="4953000"/>
                <a:ext cx="7924800" cy="838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1" i="0" u="none" strike="noStrike" cap="none" normalizeH="0" baseline="0" dirty="0" smtClean="0">
                    <a:ln>
                      <a:noFill/>
                    </a:ln>
                    <a:solidFill>
                      <a:srgbClr val="FFFF00"/>
                    </a:solidFill>
                    <a:effectLst/>
                    <a:latin typeface="Arial" charset="0"/>
                    <a:cs typeface="Arial" charset="0"/>
                  </a:rPr>
                  <a:t>Data Store</a:t>
                </a:r>
              </a:p>
            </p:txBody>
          </p:sp>
          <p:sp>
            <p:nvSpPr>
              <p:cNvPr id="7" name="Rectangle 6"/>
              <p:cNvSpPr/>
              <p:nvPr/>
            </p:nvSpPr>
            <p:spPr bwMode="auto">
              <a:xfrm>
                <a:off x="609600" y="4114800"/>
                <a:ext cx="7924800" cy="8382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1" i="0" u="none" strike="noStrike" cap="none" normalizeH="0" baseline="0" dirty="0" smtClean="0">
                    <a:ln w="3175" cap="flat" cmpd="sng" algn="ctr">
                      <a:solidFill>
                        <a:srgbClr val="000000"/>
                      </a:solidFill>
                      <a:prstDash val="solid"/>
                      <a:round/>
                      <a:headEnd type="none" w="med" len="med"/>
                      <a:tailEnd type="none" w="med" len="med"/>
                    </a:ln>
                    <a:solidFill>
                      <a:schemeClr val="tx1">
                        <a:lumMod val="50000"/>
                        <a:lumOff val="50000"/>
                      </a:schemeClr>
                    </a:solidFill>
                    <a:effectLst/>
                    <a:latin typeface="Arial" charset="0"/>
                    <a:cs typeface="Arial" charset="0"/>
                  </a:rPr>
                  <a:t>Business Services</a:t>
                </a:r>
              </a:p>
            </p:txBody>
          </p:sp>
          <p:sp>
            <p:nvSpPr>
              <p:cNvPr id="8" name="Rectangle 7"/>
              <p:cNvSpPr/>
              <p:nvPr/>
            </p:nvSpPr>
            <p:spPr bwMode="auto">
              <a:xfrm>
                <a:off x="609600" y="3276600"/>
                <a:ext cx="7924800" cy="838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1" i="0" u="none" strike="noStrike" cap="none" normalizeH="0" baseline="0" dirty="0" smtClean="0">
                    <a:ln w="3175" cap="flat" cmpd="sng" algn="ctr">
                      <a:solidFill>
                        <a:srgbClr val="000000"/>
                      </a:solidFill>
                      <a:prstDash val="solid"/>
                      <a:round/>
                      <a:headEnd type="none" w="med" len="med"/>
                      <a:tailEnd type="none" w="med" len="med"/>
                    </a:ln>
                    <a:solidFill>
                      <a:srgbClr val="FF6600"/>
                    </a:solidFill>
                    <a:effectLst/>
                    <a:latin typeface="Arial" charset="0"/>
                    <a:cs typeface="Arial" charset="0"/>
                  </a:rPr>
                  <a:t>Presentation Services</a:t>
                </a:r>
              </a:p>
            </p:txBody>
          </p:sp>
          <p:sp>
            <p:nvSpPr>
              <p:cNvPr id="9" name="Rectangle 8"/>
              <p:cNvSpPr/>
              <p:nvPr/>
            </p:nvSpPr>
            <p:spPr bwMode="auto">
              <a:xfrm>
                <a:off x="609600" y="2438400"/>
                <a:ext cx="7924800" cy="8382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1" i="0" u="none" strike="noStrike" cap="none" normalizeH="0" baseline="0" dirty="0" smtClean="0">
                    <a:ln w="3175" cap="flat" cmpd="sng" algn="ctr">
                      <a:solidFill>
                        <a:srgbClr val="000000"/>
                      </a:solidFill>
                      <a:prstDash val="solid"/>
                      <a:round/>
                      <a:headEnd type="none" w="med" len="med"/>
                      <a:tailEnd type="none" w="med" len="med"/>
                    </a:ln>
                    <a:solidFill>
                      <a:schemeClr val="accent2">
                        <a:lumMod val="75000"/>
                      </a:schemeClr>
                    </a:solidFill>
                    <a:effectLst/>
                    <a:latin typeface="Arial" charset="0"/>
                    <a:cs typeface="Arial" charset="0"/>
                  </a:rPr>
                  <a:t>Presentation</a:t>
                </a:r>
                <a:r>
                  <a:rPr kumimoji="0" lang="en-US" sz="3200" b="1" i="0" u="none" strike="noStrike" cap="none" normalizeH="0" dirty="0" smtClean="0">
                    <a:ln w="3175" cap="flat" cmpd="sng" algn="ctr">
                      <a:solidFill>
                        <a:srgbClr val="000000"/>
                      </a:solidFill>
                      <a:prstDash val="solid"/>
                      <a:round/>
                      <a:headEnd type="none" w="med" len="med"/>
                      <a:tailEnd type="none" w="med" len="med"/>
                    </a:ln>
                    <a:solidFill>
                      <a:schemeClr val="accent2">
                        <a:lumMod val="75000"/>
                      </a:schemeClr>
                    </a:solidFill>
                    <a:effectLst/>
                    <a:latin typeface="Arial" charset="0"/>
                    <a:cs typeface="Arial" charset="0"/>
                  </a:rPr>
                  <a:t> Layer</a:t>
                </a:r>
                <a:endParaRPr kumimoji="0" lang="en-US" sz="3200" b="1" i="0" u="none" strike="noStrike" cap="none" normalizeH="0" baseline="0" dirty="0" smtClean="0">
                  <a:ln w="3175" cap="flat" cmpd="sng" algn="ctr">
                    <a:solidFill>
                      <a:srgbClr val="000000"/>
                    </a:solidFill>
                    <a:prstDash val="solid"/>
                    <a:round/>
                    <a:headEnd type="none" w="med" len="med"/>
                    <a:tailEnd type="none" w="med" len="med"/>
                  </a:ln>
                  <a:solidFill>
                    <a:schemeClr val="accent2">
                      <a:lumMod val="75000"/>
                    </a:schemeClr>
                  </a:solidFill>
                  <a:effectLst/>
                  <a:latin typeface="Arial" charset="0"/>
                  <a:cs typeface="Arial" charset="0"/>
                </a:endParaRPr>
              </a:p>
            </p:txBody>
          </p:sp>
        </p:grpSp>
        <p:sp>
          <p:nvSpPr>
            <p:cNvPr id="10" name="Rounded Rectangle 9"/>
            <p:cNvSpPr/>
            <p:nvPr/>
          </p:nvSpPr>
          <p:spPr bwMode="auto">
            <a:xfrm>
              <a:off x="838200" y="2590800"/>
              <a:ext cx="533400" cy="3352800"/>
            </a:xfrm>
            <a:prstGeom prst="roundRect">
              <a:avLst/>
            </a:prstGeom>
            <a:solidFill>
              <a:srgbClr val="E7D418"/>
            </a:solidFill>
            <a:ln w="9525" cap="flat" cmpd="sng" algn="ctr">
              <a:solidFill>
                <a:srgbClr val="800000"/>
              </a:solidFill>
              <a:prstDash val="solid"/>
              <a:round/>
              <a:headEnd type="none" w="med" len="med"/>
              <a:tailEnd type="none" w="med" len="med"/>
            </a:ln>
            <a:effectLst>
              <a:outerShdw blurRad="50800" dist="38100" algn="r">
                <a:srgbClr val="000000">
                  <a:alpha val="43000"/>
                </a:srgbClr>
              </a:outerShdw>
            </a:effectLst>
          </p:spPr>
          <p:txBody>
            <a:bodyPr vert="vert270" wrap="square" lIns="91440" tIns="91440" rIns="91440" bIns="9144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1" i="0" u="none" strike="noStrike" cap="none" normalizeH="0" baseline="0" dirty="0" smtClean="0">
                  <a:ln>
                    <a:noFill/>
                  </a:ln>
                  <a:solidFill>
                    <a:schemeClr val="accent2">
                      <a:lumMod val="50000"/>
                    </a:schemeClr>
                  </a:solidFill>
                  <a:effectLst>
                    <a:outerShdw blurRad="50800" dist="38100" dir="2700000" algn="br">
                      <a:srgbClr val="000000">
                        <a:alpha val="43000"/>
                      </a:srgbClr>
                    </a:outerShdw>
                  </a:effectLst>
                  <a:latin typeface="Arial" charset="0"/>
                  <a:cs typeface="Arial" charset="0"/>
                </a:rPr>
                <a:t>Function/Feature</a:t>
              </a:r>
            </a:p>
          </p:txBody>
        </p:sp>
        <p:sp>
          <p:nvSpPr>
            <p:cNvPr id="11" name="Rounded Rectangle 10"/>
            <p:cNvSpPr/>
            <p:nvPr/>
          </p:nvSpPr>
          <p:spPr bwMode="auto">
            <a:xfrm>
              <a:off x="1524000" y="2590800"/>
              <a:ext cx="533400" cy="3352800"/>
            </a:xfrm>
            <a:prstGeom prst="roundRect">
              <a:avLst/>
            </a:prstGeom>
            <a:solidFill>
              <a:srgbClr val="E7D418"/>
            </a:solidFill>
            <a:ln w="9525" cap="flat" cmpd="sng" algn="ctr">
              <a:solidFill>
                <a:srgbClr val="800000"/>
              </a:solidFill>
              <a:prstDash val="solid"/>
              <a:round/>
              <a:headEnd type="none" w="med" len="med"/>
              <a:tailEnd type="none" w="med" len="med"/>
            </a:ln>
            <a:effectLst>
              <a:outerShdw blurRad="50800" dist="38100" algn="r">
                <a:srgbClr val="000000">
                  <a:alpha val="43000"/>
                </a:srgbClr>
              </a:outerShdw>
            </a:effectLst>
          </p:spPr>
          <p:txBody>
            <a:bodyPr vert="vert270" wrap="square" lIns="91440" tIns="91440" rIns="91440" bIns="91440" numCol="1" rtlCol="0" anchor="ctr" anchorCtr="0" compatLnSpc="1">
              <a:prstTxWarp prst="textNoShape">
                <a:avLst/>
              </a:prstTxWarp>
            </a:bodyPr>
            <a:lstStyle/>
            <a:p>
              <a:pPr marL="342900" indent="-342900" algn="ctr">
                <a:buNone/>
              </a:pPr>
              <a:r>
                <a:rPr lang="en-US" sz="2400" b="1" dirty="0" smtClean="0">
                  <a:solidFill>
                    <a:schemeClr val="accent2">
                      <a:lumMod val="50000"/>
                    </a:schemeClr>
                  </a:solidFill>
                  <a:effectLst>
                    <a:outerShdw blurRad="50800" dist="38100" dir="2700000" algn="br">
                      <a:srgbClr val="000000">
                        <a:alpha val="43000"/>
                      </a:srgbClr>
                    </a:outerShdw>
                  </a:effectLst>
                  <a:latin typeface="Arial" charset="0"/>
                  <a:cs typeface="Arial" charset="0"/>
                </a:rPr>
                <a:t>Function/Feature</a:t>
              </a:r>
            </a:p>
          </p:txBody>
        </p:sp>
        <p:sp>
          <p:nvSpPr>
            <p:cNvPr id="12" name="Rounded Rectangle 11"/>
            <p:cNvSpPr/>
            <p:nvPr/>
          </p:nvSpPr>
          <p:spPr bwMode="auto">
            <a:xfrm>
              <a:off x="6858000" y="2590800"/>
              <a:ext cx="533400" cy="3352800"/>
            </a:xfrm>
            <a:prstGeom prst="roundRect">
              <a:avLst/>
            </a:prstGeom>
            <a:solidFill>
              <a:srgbClr val="E7D418"/>
            </a:solidFill>
            <a:ln w="9525" cap="flat" cmpd="sng" algn="ctr">
              <a:solidFill>
                <a:srgbClr val="800000"/>
              </a:solidFill>
              <a:prstDash val="solid"/>
              <a:round/>
              <a:headEnd type="none" w="med" len="med"/>
              <a:tailEnd type="none" w="med" len="med"/>
            </a:ln>
            <a:effectLst>
              <a:outerShdw blurRad="50800" dist="38100" algn="r">
                <a:srgbClr val="000000">
                  <a:alpha val="43000"/>
                </a:srgbClr>
              </a:outerShdw>
            </a:effectLst>
          </p:spPr>
          <p:txBody>
            <a:bodyPr vert="vert270" wrap="square" lIns="91440" tIns="91440" rIns="91440" bIns="91440" numCol="1" rtlCol="0" anchor="ctr" anchorCtr="0" compatLnSpc="1">
              <a:prstTxWarp prst="textNoShape">
                <a:avLst/>
              </a:prstTxWarp>
            </a:bodyPr>
            <a:lstStyle/>
            <a:p>
              <a:pPr marL="342900" indent="-342900" algn="ctr">
                <a:buNone/>
              </a:pPr>
              <a:r>
                <a:rPr lang="en-US" sz="2400" b="1" dirty="0" smtClean="0">
                  <a:solidFill>
                    <a:schemeClr val="accent2">
                      <a:lumMod val="50000"/>
                    </a:schemeClr>
                  </a:solidFill>
                  <a:effectLst>
                    <a:outerShdw blurRad="50800" dist="38100" dir="2700000" algn="br">
                      <a:srgbClr val="000000">
                        <a:alpha val="43000"/>
                      </a:srgbClr>
                    </a:outerShdw>
                  </a:effectLst>
                  <a:latin typeface="Arial" charset="0"/>
                  <a:cs typeface="Arial" charset="0"/>
                </a:rPr>
                <a:t>Function/Feature</a:t>
              </a:r>
            </a:p>
          </p:txBody>
        </p:sp>
      </p:grpSp>
      <p:sp>
        <p:nvSpPr>
          <p:cNvPr id="4" name="Title 3"/>
          <p:cNvSpPr>
            <a:spLocks noGrp="1"/>
          </p:cNvSpPr>
          <p:nvPr>
            <p:ph type="title"/>
          </p:nvPr>
        </p:nvSpPr>
        <p:spPr/>
        <p:txBody>
          <a:bodyPr/>
          <a:lstStyle/>
          <a:p>
            <a:r>
              <a:rPr lang="en-US" dirty="0" smtClean="0"/>
              <a:t>Vertical Slice</a:t>
            </a:r>
            <a:endParaRPr lang="en-US" dirty="0"/>
          </a:p>
        </p:txBody>
      </p:sp>
      <p:grpSp>
        <p:nvGrpSpPr>
          <p:cNvPr id="28" name="Group 27"/>
          <p:cNvGrpSpPr/>
          <p:nvPr/>
        </p:nvGrpSpPr>
        <p:grpSpPr>
          <a:xfrm>
            <a:off x="1066800" y="1066800"/>
            <a:ext cx="7848600" cy="1524000"/>
            <a:chOff x="1066800" y="1066800"/>
            <a:chExt cx="7848600" cy="1524000"/>
          </a:xfrm>
        </p:grpSpPr>
        <p:sp>
          <p:nvSpPr>
            <p:cNvPr id="16" name="Round Diagonal Corner Rectangle 15"/>
            <p:cNvSpPr/>
            <p:nvPr/>
          </p:nvSpPr>
          <p:spPr bwMode="auto">
            <a:xfrm>
              <a:off x="2209800" y="1828800"/>
              <a:ext cx="1371600" cy="457200"/>
            </a:xfrm>
            <a:prstGeom prst="round2DiagRect">
              <a:avLst/>
            </a:prstGeom>
            <a:solidFill>
              <a:srgbClr val="FA910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000" b="0" i="0" u="none" strike="noStrike" cap="none" normalizeH="0" baseline="0" dirty="0" smtClean="0">
                  <a:ln>
                    <a:noFill/>
                  </a:ln>
                  <a:solidFill>
                    <a:srgbClr val="292929"/>
                  </a:solidFill>
                  <a:effectLst/>
                  <a:latin typeface="Arial" charset="0"/>
                  <a:cs typeface="Arial" charset="0"/>
                </a:rPr>
                <a:t>Value</a:t>
              </a:r>
            </a:p>
          </p:txBody>
        </p:sp>
        <p:sp>
          <p:nvSpPr>
            <p:cNvPr id="19" name="Bent Arrow 18"/>
            <p:cNvSpPr/>
            <p:nvPr/>
          </p:nvSpPr>
          <p:spPr bwMode="auto">
            <a:xfrm>
              <a:off x="1752600" y="1981200"/>
              <a:ext cx="457200" cy="609600"/>
            </a:xfrm>
            <a:prstGeom prst="bentArrow">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0" name="Round Diagonal Corner Rectangle 19"/>
            <p:cNvSpPr/>
            <p:nvPr/>
          </p:nvSpPr>
          <p:spPr bwMode="auto">
            <a:xfrm>
              <a:off x="1524000" y="1066800"/>
              <a:ext cx="1371600" cy="457200"/>
            </a:xfrm>
            <a:prstGeom prst="round2DiagRect">
              <a:avLst/>
            </a:prstGeom>
            <a:solidFill>
              <a:srgbClr val="FA910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000" b="0" i="0" u="none" strike="noStrike" cap="none" normalizeH="0" baseline="0" dirty="0" smtClean="0">
                  <a:ln>
                    <a:noFill/>
                  </a:ln>
                  <a:solidFill>
                    <a:srgbClr val="292929"/>
                  </a:solidFill>
                  <a:effectLst/>
                  <a:latin typeface="Arial" charset="0"/>
                  <a:cs typeface="Arial" charset="0"/>
                </a:rPr>
                <a:t>Value</a:t>
              </a:r>
            </a:p>
          </p:txBody>
        </p:sp>
        <p:sp>
          <p:nvSpPr>
            <p:cNvPr id="21" name="Bent Arrow 20"/>
            <p:cNvSpPr/>
            <p:nvPr/>
          </p:nvSpPr>
          <p:spPr bwMode="auto">
            <a:xfrm>
              <a:off x="1066800" y="1219200"/>
              <a:ext cx="457200" cy="1371600"/>
            </a:xfrm>
            <a:prstGeom prst="bentArrow">
              <a:avLst>
                <a:gd name="adj1" fmla="val 25000"/>
                <a:gd name="adj2" fmla="val 25000"/>
                <a:gd name="adj3" fmla="val 25000"/>
                <a:gd name="adj4" fmla="val 25232"/>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2" name="Round Diagonal Corner Rectangle 21"/>
            <p:cNvSpPr/>
            <p:nvPr/>
          </p:nvSpPr>
          <p:spPr bwMode="auto">
            <a:xfrm>
              <a:off x="7543800" y="1828800"/>
              <a:ext cx="1371600" cy="457200"/>
            </a:xfrm>
            <a:prstGeom prst="round2DiagRect">
              <a:avLst/>
            </a:prstGeom>
            <a:solidFill>
              <a:srgbClr val="FA910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000" b="0" i="0" u="none" strike="noStrike" cap="none" normalizeH="0" baseline="0" dirty="0" smtClean="0">
                  <a:ln>
                    <a:noFill/>
                  </a:ln>
                  <a:solidFill>
                    <a:srgbClr val="292929"/>
                  </a:solidFill>
                  <a:effectLst/>
                  <a:latin typeface="Arial" charset="0"/>
                  <a:cs typeface="Arial" charset="0"/>
                </a:rPr>
                <a:t>Value</a:t>
              </a:r>
            </a:p>
          </p:txBody>
        </p:sp>
        <p:sp>
          <p:nvSpPr>
            <p:cNvPr id="23" name="Bent Arrow 22"/>
            <p:cNvSpPr/>
            <p:nvPr/>
          </p:nvSpPr>
          <p:spPr bwMode="auto">
            <a:xfrm>
              <a:off x="7086600" y="1981200"/>
              <a:ext cx="457200" cy="609600"/>
            </a:xfrm>
            <a:prstGeom prst="bentArrow">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gr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Release Plan</a:t>
            </a:r>
            <a:endParaRPr lang="en-US" dirty="0"/>
          </a:p>
        </p:txBody>
      </p:sp>
      <p:sp>
        <p:nvSpPr>
          <p:cNvPr id="3" name="Rounded Rectangle 2"/>
          <p:cNvSpPr/>
          <p:nvPr/>
        </p:nvSpPr>
        <p:spPr bwMode="auto">
          <a:xfrm>
            <a:off x="323528" y="513055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4" name="Rounded Rectangle 3"/>
          <p:cNvSpPr/>
          <p:nvPr/>
        </p:nvSpPr>
        <p:spPr bwMode="auto">
          <a:xfrm>
            <a:off x="323528" y="406375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5" name="Rounded Rectangle 4"/>
          <p:cNvSpPr/>
          <p:nvPr/>
        </p:nvSpPr>
        <p:spPr bwMode="auto">
          <a:xfrm>
            <a:off x="323528" y="299695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323528" y="193015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323528" y="86335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323528" y="547727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323528" y="441047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10" name="Rounded Rectangle 9"/>
          <p:cNvSpPr/>
          <p:nvPr/>
        </p:nvSpPr>
        <p:spPr bwMode="auto">
          <a:xfrm>
            <a:off x="323528" y="334367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323528" y="227687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323528" y="582399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323528" y="475719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323528" y="369039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16" name="Rounded Rectangle 15"/>
          <p:cNvSpPr/>
          <p:nvPr/>
        </p:nvSpPr>
        <p:spPr bwMode="auto">
          <a:xfrm>
            <a:off x="323528" y="262359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17" name="Rounded Rectangle 16"/>
          <p:cNvSpPr/>
          <p:nvPr/>
        </p:nvSpPr>
        <p:spPr bwMode="auto">
          <a:xfrm>
            <a:off x="323528" y="155679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18" name="Rounded Rectangle 17"/>
          <p:cNvSpPr/>
          <p:nvPr/>
        </p:nvSpPr>
        <p:spPr bwMode="auto">
          <a:xfrm>
            <a:off x="332656" y="1202904"/>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19" name="Right Brace 18"/>
          <p:cNvSpPr/>
          <p:nvPr/>
        </p:nvSpPr>
        <p:spPr bwMode="auto">
          <a:xfrm rot="16200000">
            <a:off x="4211960" y="-387424"/>
            <a:ext cx="576064" cy="4752528"/>
          </a:xfrm>
          <a:prstGeom prst="rightBrac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Right Brace 19"/>
          <p:cNvSpPr/>
          <p:nvPr/>
        </p:nvSpPr>
        <p:spPr bwMode="auto">
          <a:xfrm rot="16200000">
            <a:off x="4283968" y="1772816"/>
            <a:ext cx="576064" cy="4752528"/>
          </a:xfrm>
          <a:prstGeom prst="rightBrac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TextBox 20"/>
          <p:cNvSpPr txBox="1"/>
          <p:nvPr/>
        </p:nvSpPr>
        <p:spPr>
          <a:xfrm>
            <a:off x="3707904" y="1156682"/>
            <a:ext cx="1584176" cy="400110"/>
          </a:xfrm>
          <a:prstGeom prst="rect">
            <a:avLst/>
          </a:prstGeom>
          <a:noFill/>
        </p:spPr>
        <p:txBody>
          <a:bodyPr wrap="square" rtlCol="0">
            <a:spAutoFit/>
          </a:bodyPr>
          <a:lstStyle/>
          <a:p>
            <a:pPr>
              <a:buNone/>
            </a:pPr>
            <a:r>
              <a:rPr lang="en-US" dirty="0" smtClean="0"/>
              <a:t>Release 1</a:t>
            </a:r>
            <a:endParaRPr lang="en-US" dirty="0"/>
          </a:p>
        </p:txBody>
      </p:sp>
      <p:sp>
        <p:nvSpPr>
          <p:cNvPr id="22" name="TextBox 21"/>
          <p:cNvSpPr txBox="1"/>
          <p:nvPr/>
        </p:nvSpPr>
        <p:spPr>
          <a:xfrm>
            <a:off x="3779912" y="3429000"/>
            <a:ext cx="1584176" cy="400110"/>
          </a:xfrm>
          <a:prstGeom prst="rect">
            <a:avLst/>
          </a:prstGeom>
          <a:noFill/>
        </p:spPr>
        <p:txBody>
          <a:bodyPr wrap="square" rtlCol="0">
            <a:spAutoFit/>
          </a:bodyPr>
          <a:lstStyle/>
          <a:p>
            <a:pPr>
              <a:buNone/>
            </a:pPr>
            <a:r>
              <a:rPr lang="en-US" dirty="0" smtClean="0"/>
              <a:t>Release 2</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Release Plan</a:t>
            </a:r>
            <a:endParaRPr lang="en-US" dirty="0"/>
          </a:p>
        </p:txBody>
      </p:sp>
      <p:sp>
        <p:nvSpPr>
          <p:cNvPr id="3" name="Rounded Rectangle 2"/>
          <p:cNvSpPr/>
          <p:nvPr/>
        </p:nvSpPr>
        <p:spPr bwMode="auto">
          <a:xfrm>
            <a:off x="3707904" y="4581128"/>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4" name="Rounded Rectangle 3"/>
          <p:cNvSpPr/>
          <p:nvPr/>
        </p:nvSpPr>
        <p:spPr bwMode="auto">
          <a:xfrm>
            <a:off x="5940152" y="227687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5" name="Rounded Rectangle 4"/>
          <p:cNvSpPr/>
          <p:nvPr/>
        </p:nvSpPr>
        <p:spPr bwMode="auto">
          <a:xfrm>
            <a:off x="4644008" y="227687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3059832" y="227687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2267744" y="227687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4355976" y="4581128"/>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2267744" y="4581128"/>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10" name="Rounded Rectangle 9"/>
          <p:cNvSpPr/>
          <p:nvPr/>
        </p:nvSpPr>
        <p:spPr bwMode="auto">
          <a:xfrm>
            <a:off x="5292080" y="227687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3059832" y="263691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5436096" y="4581128"/>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2915816" y="4581128"/>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3923928" y="263691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16" name="Rounded Rectangle 15"/>
          <p:cNvSpPr/>
          <p:nvPr/>
        </p:nvSpPr>
        <p:spPr bwMode="auto">
          <a:xfrm>
            <a:off x="3923928" y="227687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17" name="Rounded Rectangle 16"/>
          <p:cNvSpPr/>
          <p:nvPr/>
        </p:nvSpPr>
        <p:spPr bwMode="auto">
          <a:xfrm>
            <a:off x="2267744" y="299695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18" name="Rounded Rectangle 17"/>
          <p:cNvSpPr/>
          <p:nvPr/>
        </p:nvSpPr>
        <p:spPr bwMode="auto">
          <a:xfrm>
            <a:off x="2267744" y="2636912"/>
            <a:ext cx="492968" cy="269304"/>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endParaRPr kumimoji="0" lang="en-US" sz="2400" b="0" i="0" u="none" strike="noStrike" cap="none" normalizeH="0" baseline="0" dirty="0" smtClean="0">
              <a:ln>
                <a:noFill/>
              </a:ln>
              <a:solidFill>
                <a:srgbClr val="292929"/>
              </a:solidFill>
              <a:effectLst/>
              <a:latin typeface="Arial" charset="0"/>
              <a:cs typeface="Arial" charset="0"/>
            </a:endParaRPr>
          </a:p>
        </p:txBody>
      </p:sp>
      <p:sp>
        <p:nvSpPr>
          <p:cNvPr id="19" name="Right Brace 18"/>
          <p:cNvSpPr/>
          <p:nvPr/>
        </p:nvSpPr>
        <p:spPr bwMode="auto">
          <a:xfrm rot="16200000">
            <a:off x="4211960" y="-387424"/>
            <a:ext cx="576064" cy="4752528"/>
          </a:xfrm>
          <a:prstGeom prst="rightBrac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Right Brace 19"/>
          <p:cNvSpPr/>
          <p:nvPr/>
        </p:nvSpPr>
        <p:spPr bwMode="auto">
          <a:xfrm rot="16200000">
            <a:off x="4283968" y="1772816"/>
            <a:ext cx="576064" cy="4752528"/>
          </a:xfrm>
          <a:prstGeom prst="rightBrac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TextBox 20"/>
          <p:cNvSpPr txBox="1"/>
          <p:nvPr/>
        </p:nvSpPr>
        <p:spPr>
          <a:xfrm>
            <a:off x="3707904" y="1156682"/>
            <a:ext cx="1584176" cy="400110"/>
          </a:xfrm>
          <a:prstGeom prst="rect">
            <a:avLst/>
          </a:prstGeom>
          <a:noFill/>
        </p:spPr>
        <p:txBody>
          <a:bodyPr wrap="square" rtlCol="0">
            <a:spAutoFit/>
          </a:bodyPr>
          <a:lstStyle/>
          <a:p>
            <a:pPr>
              <a:buNone/>
            </a:pPr>
            <a:r>
              <a:rPr lang="en-US" dirty="0" smtClean="0"/>
              <a:t>Release 1</a:t>
            </a:r>
            <a:endParaRPr lang="en-US" dirty="0"/>
          </a:p>
        </p:txBody>
      </p:sp>
      <p:sp>
        <p:nvSpPr>
          <p:cNvPr id="22" name="TextBox 21"/>
          <p:cNvSpPr txBox="1"/>
          <p:nvPr/>
        </p:nvSpPr>
        <p:spPr>
          <a:xfrm>
            <a:off x="3779912" y="3429000"/>
            <a:ext cx="1584176" cy="400110"/>
          </a:xfrm>
          <a:prstGeom prst="rect">
            <a:avLst/>
          </a:prstGeom>
          <a:noFill/>
        </p:spPr>
        <p:txBody>
          <a:bodyPr wrap="square" rtlCol="0">
            <a:spAutoFit/>
          </a:bodyPr>
          <a:lstStyle/>
          <a:p>
            <a:pPr>
              <a:buNone/>
            </a:pPr>
            <a:r>
              <a:rPr lang="en-US" dirty="0" smtClean="0"/>
              <a:t>Release 2</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 Summary</a:t>
            </a:r>
            <a:endParaRPr lang="en-US" dirty="0"/>
          </a:p>
        </p:txBody>
      </p:sp>
      <p:sp>
        <p:nvSpPr>
          <p:cNvPr id="5" name="Content Placeholder 4"/>
          <p:cNvSpPr>
            <a:spLocks noGrp="1"/>
          </p:cNvSpPr>
          <p:nvPr>
            <p:ph idx="1"/>
          </p:nvPr>
        </p:nvSpPr>
        <p:spPr/>
        <p:txBody>
          <a:bodyPr/>
          <a:lstStyle/>
          <a:p>
            <a:r>
              <a:rPr lang="en-US" dirty="0" smtClean="0"/>
              <a:t>Prioritizing stories</a:t>
            </a:r>
          </a:p>
          <a:p>
            <a:r>
              <a:rPr lang="en-US" dirty="0" smtClean="0"/>
              <a:t>Minimally Marketable Features</a:t>
            </a:r>
          </a:p>
          <a:p>
            <a:r>
              <a:rPr lang="en-US" dirty="0" smtClean="0"/>
              <a:t>Span Planning</a:t>
            </a:r>
          </a:p>
          <a:p>
            <a:r>
              <a:rPr lang="en-US" dirty="0" smtClean="0"/>
              <a:t>Release plan</a:t>
            </a:r>
          </a:p>
          <a:p>
            <a:endParaRPr lang="en-US" dirty="0" smtClean="0"/>
          </a:p>
          <a:p>
            <a:endParaRPr lang="en-US" dirty="0" smtClean="0"/>
          </a:p>
          <a:p>
            <a:endParaRPr lang="en-US" dirty="0" smtClean="0"/>
          </a:p>
          <a:p>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p:txBody>
          <a:bodyPr/>
          <a:lstStyle/>
          <a:p>
            <a:pPr eaLnBrk="1" hangingPunct="1">
              <a:defRPr/>
            </a:pPr>
            <a:r>
              <a:rPr lang="en-US" dirty="0" smtClean="0"/>
              <a:t>Review: Module Objectives</a:t>
            </a:r>
            <a:endParaRPr lang="en-US" dirty="0"/>
          </a:p>
        </p:txBody>
      </p:sp>
      <p:pic>
        <p:nvPicPr>
          <p:cNvPr id="21508" name="Picture 4"/>
          <p:cNvPicPr>
            <a:picLocks noChangeAspect="1" noChangeArrowheads="1"/>
          </p:cNvPicPr>
          <p:nvPr/>
        </p:nvPicPr>
        <p:blipFill>
          <a:blip r:embed="rId3"/>
          <a:srcRect/>
          <a:stretch>
            <a:fillRect/>
          </a:stretch>
        </p:blipFill>
        <p:spPr bwMode="auto">
          <a:xfrm>
            <a:off x="1447800" y="990600"/>
            <a:ext cx="6934200" cy="5534025"/>
          </a:xfrm>
          <a:prstGeom prst="rect">
            <a:avLst/>
          </a:prstGeom>
          <a:noFill/>
          <a:ln w="12700" cap="rnd">
            <a:noFill/>
            <a:round/>
            <a:headEnd/>
            <a:tailEnd/>
          </a:ln>
        </p:spPr>
      </p:pic>
      <p:sp>
        <p:nvSpPr>
          <p:cNvPr id="21515" name="Rectangle 11"/>
          <p:cNvSpPr>
            <a:spLocks/>
          </p:cNvSpPr>
          <p:nvPr/>
        </p:nvSpPr>
        <p:spPr bwMode="auto">
          <a:xfrm rot="552636">
            <a:off x="2022952" y="2511183"/>
            <a:ext cx="5753596" cy="2797949"/>
          </a:xfrm>
          <a:prstGeom prst="rect">
            <a:avLst/>
          </a:prstGeom>
          <a:noFill/>
          <a:ln w="12700" cap="rnd">
            <a:noFill/>
            <a:round/>
            <a:headEnd/>
            <a:tailEnd/>
          </a:ln>
        </p:spPr>
        <p:txBody>
          <a:bodyPr lIns="38100" tIns="38100" rIns="38100" bIns="38100">
            <a:prstTxWarp prst="textNoShape">
              <a:avLst/>
            </a:prstTxWarp>
          </a:bodyPr>
          <a:lstStyle/>
          <a:p>
            <a:r>
              <a:rPr lang="en-US" sz="1800" dirty="0"/>
              <a:t>Learn the purpose and attributes of stories</a:t>
            </a:r>
          </a:p>
          <a:p>
            <a:r>
              <a:rPr lang="en-US" sz="1800" dirty="0"/>
              <a:t>Understand the relationship of stories, acceptance criteria and testing</a:t>
            </a:r>
          </a:p>
          <a:p>
            <a:r>
              <a:rPr lang="en-US" sz="1800" dirty="0"/>
              <a:t>Learn about roles and personas and scenarios</a:t>
            </a:r>
          </a:p>
          <a:p>
            <a:r>
              <a:rPr lang="en-US" sz="1800" dirty="0"/>
              <a:t>Learn how to estimate agile stories</a:t>
            </a:r>
          </a:p>
          <a:p>
            <a:r>
              <a:rPr lang="en-US" sz="1800" dirty="0"/>
              <a:t>Learn how to plan using estimates, spikes </a:t>
            </a:r>
            <a:r>
              <a:rPr lang="en-US" sz="1800" dirty="0" smtClean="0"/>
              <a:t>and velocity</a:t>
            </a:r>
            <a:endParaRPr lang="en-US" sz="1800" dirty="0"/>
          </a:p>
          <a:p>
            <a:r>
              <a:rPr lang="en-US" sz="1800" dirty="0"/>
              <a:t>Understand the agile lifecycle and planning cadence</a:t>
            </a:r>
          </a:p>
          <a:p>
            <a:r>
              <a:rPr lang="en-US" sz="1800" dirty="0"/>
              <a:t>Learn about agile metrics and </a:t>
            </a:r>
            <a:r>
              <a:rPr lang="en-US" sz="1800" dirty="0" smtClean="0"/>
              <a:t>communication</a:t>
            </a:r>
            <a:endParaRPr lang="en-US" sz="1800" dirty="0"/>
          </a:p>
        </p:txBody>
      </p:sp>
    </p:spTree>
    <p:extLst>
      <p:ext uri="{BB962C8B-B14F-4D97-AF65-F5344CB8AC3E}">
        <p14:creationId xmlns:p14="http://schemas.microsoft.com/office/powerpoint/2010/main" val="239214132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mph" presetSubtype="1" grpId="0" nodeType="afterEffect">
                                  <p:stCondLst>
                                    <p:cond delay="0"/>
                                  </p:stCondLst>
                                  <p:childTnLst>
                                    <p:set>
                                      <p:cBhvr override="childStyle">
                                        <p:cTn id="6" dur="indefinite"/>
                                        <p:tgtEl>
                                          <p:spTgt spid="21515"/>
                                        </p:tgtEl>
                                        <p:attrNameLst>
                                          <p:attrName>style.fontStyle</p:attrName>
                                        </p:attrNameLst>
                                      </p:cBhvr>
                                      <p:to>
                                        <p:strVal val="normal"/>
                                      </p:to>
                                    </p:set>
                                    <p:set>
                                      <p:cBhvr override="childStyle">
                                        <p:cTn id="7" dur="indefinite"/>
                                        <p:tgtEl>
                                          <p:spTgt spid="21515"/>
                                        </p:tgtEl>
                                        <p:attrNameLst>
                                          <p:attrName>style.fontWeight</p:attrName>
                                        </p:attrNameLst>
                                      </p:cBhvr>
                                      <p:to>
                                        <p:strVal val="bold"/>
                                      </p:to>
                                    </p:set>
                                    <p:set>
                                      <p:cBhvr override="childStyle">
                                        <p:cTn id="8" dur="indefinite"/>
                                        <p:tgtEl>
                                          <p:spTgt spid="21515"/>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Questions?</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739555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p:txBody>
          <a:bodyPr/>
          <a:lstStyle/>
          <a:p>
            <a:pPr eaLnBrk="1" hangingPunct="1">
              <a:defRPr/>
            </a:pPr>
            <a:r>
              <a:rPr lang="en-US" dirty="0"/>
              <a:t>Parts of a Story</a:t>
            </a:r>
          </a:p>
        </p:txBody>
      </p:sp>
      <p:pic>
        <p:nvPicPr>
          <p:cNvPr id="21509" name="Picture 5"/>
          <p:cNvPicPr>
            <a:picLocks noChangeAspect="1" noChangeArrowheads="1"/>
          </p:cNvPicPr>
          <p:nvPr/>
        </p:nvPicPr>
        <p:blipFill>
          <a:blip r:embed="rId2"/>
          <a:srcRect/>
          <a:stretch>
            <a:fillRect/>
          </a:stretch>
        </p:blipFill>
        <p:spPr bwMode="auto">
          <a:xfrm>
            <a:off x="533400" y="1066800"/>
            <a:ext cx="6629400" cy="5291138"/>
          </a:xfrm>
          <a:prstGeom prst="rect">
            <a:avLst/>
          </a:prstGeom>
          <a:noFill/>
          <a:ln w="12700" cap="rnd">
            <a:noFill/>
            <a:round/>
            <a:headEnd/>
            <a:tailEnd/>
          </a:ln>
        </p:spPr>
      </p:pic>
      <p:sp>
        <p:nvSpPr>
          <p:cNvPr id="21510" name="Rectangle 6"/>
          <p:cNvSpPr>
            <a:spLocks/>
          </p:cNvSpPr>
          <p:nvPr/>
        </p:nvSpPr>
        <p:spPr bwMode="auto">
          <a:xfrm rot="599999">
            <a:off x="1403350" y="1501775"/>
            <a:ext cx="1536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Unique #:</a:t>
            </a:r>
          </a:p>
        </p:txBody>
      </p:sp>
      <p:sp>
        <p:nvSpPr>
          <p:cNvPr id="21511" name="Rectangle 7"/>
          <p:cNvSpPr>
            <a:spLocks/>
          </p:cNvSpPr>
          <p:nvPr/>
        </p:nvSpPr>
        <p:spPr bwMode="auto">
          <a:xfrm rot="599999">
            <a:off x="3109913" y="1770063"/>
            <a:ext cx="1536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Title:</a:t>
            </a:r>
          </a:p>
        </p:txBody>
      </p:sp>
      <p:sp>
        <p:nvSpPr>
          <p:cNvPr id="21512" name="Rectangle 8"/>
          <p:cNvSpPr>
            <a:spLocks/>
          </p:cNvSpPr>
          <p:nvPr/>
        </p:nvSpPr>
        <p:spPr bwMode="auto">
          <a:xfrm rot="539999">
            <a:off x="1185863" y="2436813"/>
            <a:ext cx="3975100" cy="11684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Description:</a:t>
            </a:r>
          </a:p>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As a</a:t>
            </a:r>
          </a:p>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I want to</a:t>
            </a:r>
          </a:p>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So that</a:t>
            </a:r>
          </a:p>
        </p:txBody>
      </p:sp>
      <p:sp>
        <p:nvSpPr>
          <p:cNvPr id="21513" name="Rectangle 9"/>
          <p:cNvSpPr>
            <a:spLocks/>
          </p:cNvSpPr>
          <p:nvPr/>
        </p:nvSpPr>
        <p:spPr bwMode="auto">
          <a:xfrm rot="599999">
            <a:off x="946150" y="4894263"/>
            <a:ext cx="1536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Estimate:  </a:t>
            </a:r>
          </a:p>
        </p:txBody>
      </p:sp>
      <p:sp>
        <p:nvSpPr>
          <p:cNvPr id="21516" name="Rectangle 12"/>
          <p:cNvSpPr>
            <a:spLocks/>
          </p:cNvSpPr>
          <p:nvPr/>
        </p:nvSpPr>
        <p:spPr bwMode="auto">
          <a:xfrm rot="599999">
            <a:off x="2138363" y="4462463"/>
            <a:ext cx="5092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a:solidFill>
                  <a:schemeClr val="tx1"/>
                </a:solidFill>
                <a:latin typeface="Arial" pitchFamily="-112" charset="0"/>
                <a:ea typeface="Arial" pitchFamily="-112" charset="0"/>
                <a:cs typeface="Arial" pitchFamily="-112" charset="0"/>
                <a:sym typeface="Arial" pitchFamily="-112" charset="0"/>
              </a:rPr>
              <a:t>Assumptions: </a:t>
            </a:r>
          </a:p>
        </p:txBody>
      </p:sp>
    </p:spTree>
    <p:extLst>
      <p:ext uri="{BB962C8B-B14F-4D97-AF65-F5344CB8AC3E}">
        <p14:creationId xmlns:p14="http://schemas.microsoft.com/office/powerpoint/2010/main" val="4877121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mph" presetSubtype="1" grpId="0" nodeType="clickEffect">
                                  <p:stCondLst>
                                    <p:cond delay="0"/>
                                  </p:stCondLst>
                                  <p:endCondLst>
                                    <p:cond evt="onNext" delay="0">
                                      <p:tgtEl>
                                        <p:sldTgt/>
                                      </p:tgtEl>
                                    </p:cond>
                                  </p:endCondLst>
                                  <p:childTnLst>
                                    <p:set>
                                      <p:cBhvr override="childStyle">
                                        <p:cTn id="6" dur="indefinite"/>
                                        <p:tgtEl>
                                          <p:spTgt spid="21510"/>
                                        </p:tgtEl>
                                        <p:attrNameLst>
                                          <p:attrName>style.fontStyle</p:attrName>
                                        </p:attrNameLst>
                                      </p:cBhvr>
                                      <p:to>
                                        <p:strVal val="normal"/>
                                      </p:to>
                                    </p:set>
                                    <p:set>
                                      <p:cBhvr override="childStyle">
                                        <p:cTn id="7" dur="indefinite"/>
                                        <p:tgtEl>
                                          <p:spTgt spid="21510"/>
                                        </p:tgtEl>
                                        <p:attrNameLst>
                                          <p:attrName>style.fontWeight</p:attrName>
                                        </p:attrNameLst>
                                      </p:cBhvr>
                                      <p:to>
                                        <p:strVal val="bold"/>
                                      </p:to>
                                    </p:set>
                                    <p:set>
                                      <p:cBhvr override="childStyle">
                                        <p:cTn id="8" dur="indefinite"/>
                                        <p:tgtEl>
                                          <p:spTgt spid="21510"/>
                                        </p:tgtEl>
                                        <p:attrNameLst>
                                          <p:attrName>style.textDecorationUnderline</p:attrName>
                                        </p:attrNameLst>
                                      </p:cBhvr>
                                      <p:to>
                                        <p:strVal val="false"/>
                                      </p:to>
                                    </p:set>
                                  </p:childTnLst>
                                </p:cTn>
                              </p:par>
                            </p:childTnLst>
                          </p:cTn>
                        </p:par>
                      </p:childTnLst>
                    </p:cTn>
                  </p:par>
                  <p:par>
                    <p:cTn id="9" fill="hold">
                      <p:stCondLst>
                        <p:cond delay="indefinite"/>
                      </p:stCondLst>
                      <p:childTnLst>
                        <p:par>
                          <p:cTn id="10" fill="hold">
                            <p:stCondLst>
                              <p:cond delay="0"/>
                            </p:stCondLst>
                            <p:childTnLst>
                              <p:par>
                                <p:cTn id="11" presetID="5" presetClass="emph" presetSubtype="1" grpId="0" nodeType="clickEffect">
                                  <p:stCondLst>
                                    <p:cond delay="0"/>
                                  </p:stCondLst>
                                  <p:endCondLst>
                                    <p:cond evt="onNext" delay="0">
                                      <p:tgtEl>
                                        <p:sldTgt/>
                                      </p:tgtEl>
                                    </p:cond>
                                  </p:endCondLst>
                                  <p:childTnLst>
                                    <p:set>
                                      <p:cBhvr override="childStyle">
                                        <p:cTn id="12" dur="indefinite"/>
                                        <p:tgtEl>
                                          <p:spTgt spid="21511"/>
                                        </p:tgtEl>
                                        <p:attrNameLst>
                                          <p:attrName>style.fontStyle</p:attrName>
                                        </p:attrNameLst>
                                      </p:cBhvr>
                                      <p:to>
                                        <p:strVal val="normal"/>
                                      </p:to>
                                    </p:set>
                                    <p:set>
                                      <p:cBhvr override="childStyle">
                                        <p:cTn id="13" dur="indefinite"/>
                                        <p:tgtEl>
                                          <p:spTgt spid="21511"/>
                                        </p:tgtEl>
                                        <p:attrNameLst>
                                          <p:attrName>style.fontWeight</p:attrName>
                                        </p:attrNameLst>
                                      </p:cBhvr>
                                      <p:to>
                                        <p:strVal val="bold"/>
                                      </p:to>
                                    </p:set>
                                    <p:set>
                                      <p:cBhvr override="childStyle">
                                        <p:cTn id="14" dur="indefinite"/>
                                        <p:tgtEl>
                                          <p:spTgt spid="21511"/>
                                        </p:tgtEl>
                                        <p:attrNameLst>
                                          <p:attrName>style.textDecorationUnderline</p:attrName>
                                        </p:attrNameLst>
                                      </p:cBhvr>
                                      <p:to>
                                        <p:strVal val="false"/>
                                      </p:to>
                                    </p:set>
                                  </p:childTnLst>
                                </p:cTn>
                              </p:par>
                            </p:childTnLst>
                          </p:cTn>
                        </p:par>
                      </p:childTnLst>
                    </p:cTn>
                  </p:par>
                  <p:par>
                    <p:cTn id="15" fill="hold">
                      <p:stCondLst>
                        <p:cond delay="indefinite"/>
                      </p:stCondLst>
                      <p:childTnLst>
                        <p:par>
                          <p:cTn id="16" fill="hold">
                            <p:stCondLst>
                              <p:cond delay="0"/>
                            </p:stCondLst>
                            <p:childTnLst>
                              <p:par>
                                <p:cTn id="17" presetID="5" presetClass="emph" presetSubtype="1" grpId="0" nodeType="clickEffect">
                                  <p:stCondLst>
                                    <p:cond delay="0"/>
                                  </p:stCondLst>
                                  <p:endCondLst>
                                    <p:cond evt="onNext" delay="0">
                                      <p:tgtEl>
                                        <p:sldTgt/>
                                      </p:tgtEl>
                                    </p:cond>
                                  </p:endCondLst>
                                  <p:childTnLst>
                                    <p:set>
                                      <p:cBhvr override="childStyle">
                                        <p:cTn id="18" dur="indefinite"/>
                                        <p:tgtEl>
                                          <p:spTgt spid="21512"/>
                                        </p:tgtEl>
                                        <p:attrNameLst>
                                          <p:attrName>style.fontStyle</p:attrName>
                                        </p:attrNameLst>
                                      </p:cBhvr>
                                      <p:to>
                                        <p:strVal val="normal"/>
                                      </p:to>
                                    </p:set>
                                    <p:set>
                                      <p:cBhvr override="childStyle">
                                        <p:cTn id="19" dur="indefinite"/>
                                        <p:tgtEl>
                                          <p:spTgt spid="21512"/>
                                        </p:tgtEl>
                                        <p:attrNameLst>
                                          <p:attrName>style.fontWeight</p:attrName>
                                        </p:attrNameLst>
                                      </p:cBhvr>
                                      <p:to>
                                        <p:strVal val="bold"/>
                                      </p:to>
                                    </p:set>
                                    <p:set>
                                      <p:cBhvr override="childStyle">
                                        <p:cTn id="20" dur="indefinite"/>
                                        <p:tgtEl>
                                          <p:spTgt spid="21512"/>
                                        </p:tgtEl>
                                        <p:attrNameLst>
                                          <p:attrName>style.textDecorationUnderline</p:attrName>
                                        </p:attrNameLst>
                                      </p:cBhvr>
                                      <p:to>
                                        <p:strVal val="false"/>
                                      </p:to>
                                    </p:set>
                                  </p:childTnLst>
                                </p:cTn>
                              </p:par>
                            </p:childTnLst>
                          </p:cTn>
                        </p:par>
                      </p:childTnLst>
                    </p:cTn>
                  </p:par>
                  <p:par>
                    <p:cTn id="21" fill="hold">
                      <p:stCondLst>
                        <p:cond delay="indefinite"/>
                      </p:stCondLst>
                      <p:childTnLst>
                        <p:par>
                          <p:cTn id="22" fill="hold">
                            <p:stCondLst>
                              <p:cond delay="0"/>
                            </p:stCondLst>
                            <p:childTnLst>
                              <p:par>
                                <p:cTn id="23" presetID="5" presetClass="emph" presetSubtype="1" grpId="0" nodeType="clickEffect">
                                  <p:stCondLst>
                                    <p:cond delay="0"/>
                                  </p:stCondLst>
                                  <p:endCondLst>
                                    <p:cond evt="onNext" delay="0">
                                      <p:tgtEl>
                                        <p:sldTgt/>
                                      </p:tgtEl>
                                    </p:cond>
                                  </p:endCondLst>
                                  <p:childTnLst>
                                    <p:set>
                                      <p:cBhvr override="childStyle">
                                        <p:cTn id="24" dur="indefinite"/>
                                        <p:tgtEl>
                                          <p:spTgt spid="21513"/>
                                        </p:tgtEl>
                                        <p:attrNameLst>
                                          <p:attrName>style.fontStyle</p:attrName>
                                        </p:attrNameLst>
                                      </p:cBhvr>
                                      <p:to>
                                        <p:strVal val="normal"/>
                                      </p:to>
                                    </p:set>
                                    <p:set>
                                      <p:cBhvr override="childStyle">
                                        <p:cTn id="25" dur="indefinite"/>
                                        <p:tgtEl>
                                          <p:spTgt spid="21513"/>
                                        </p:tgtEl>
                                        <p:attrNameLst>
                                          <p:attrName>style.fontWeight</p:attrName>
                                        </p:attrNameLst>
                                      </p:cBhvr>
                                      <p:to>
                                        <p:strVal val="bold"/>
                                      </p:to>
                                    </p:set>
                                    <p:set>
                                      <p:cBhvr override="childStyle">
                                        <p:cTn id="26" dur="indefinite"/>
                                        <p:tgtEl>
                                          <p:spTgt spid="21513"/>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p:bldP spid="21511" grpId="0"/>
      <p:bldP spid="21512" grpId="0"/>
      <p:bldP spid="215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p:txBody>
          <a:bodyPr/>
          <a:lstStyle/>
          <a:p>
            <a:pPr eaLnBrk="1" hangingPunct="1">
              <a:defRPr/>
            </a:pPr>
            <a:r>
              <a:rPr lang="en-US" dirty="0"/>
              <a:t>Parts of a Story</a:t>
            </a:r>
          </a:p>
        </p:txBody>
      </p:sp>
      <p:pic>
        <p:nvPicPr>
          <p:cNvPr id="21508" name="Picture 4"/>
          <p:cNvPicPr>
            <a:picLocks noChangeAspect="1" noChangeArrowheads="1"/>
          </p:cNvPicPr>
          <p:nvPr/>
        </p:nvPicPr>
        <p:blipFill>
          <a:blip r:embed="rId2"/>
          <a:srcRect/>
          <a:stretch>
            <a:fillRect/>
          </a:stretch>
        </p:blipFill>
        <p:spPr bwMode="auto">
          <a:xfrm>
            <a:off x="1447800" y="990600"/>
            <a:ext cx="6934200" cy="5534025"/>
          </a:xfrm>
          <a:prstGeom prst="rect">
            <a:avLst/>
          </a:prstGeom>
          <a:noFill/>
          <a:ln w="12700" cap="rnd">
            <a:noFill/>
            <a:round/>
            <a:headEnd/>
            <a:tailEnd/>
          </a:ln>
        </p:spPr>
      </p:pic>
      <p:sp>
        <p:nvSpPr>
          <p:cNvPr id="21515" name="Rectangle 11"/>
          <p:cNvSpPr>
            <a:spLocks/>
          </p:cNvSpPr>
          <p:nvPr/>
        </p:nvSpPr>
        <p:spPr bwMode="auto">
          <a:xfrm rot="599999">
            <a:off x="2366963" y="2497138"/>
            <a:ext cx="5092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I will know this is complete when…….</a:t>
            </a:r>
          </a:p>
        </p:txBody>
      </p:sp>
    </p:spTree>
    <p:extLst>
      <p:ext uri="{BB962C8B-B14F-4D97-AF65-F5344CB8AC3E}">
        <p14:creationId xmlns:p14="http://schemas.microsoft.com/office/powerpoint/2010/main" val="13230601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mph" presetSubtype="1" grpId="0" nodeType="afterEffect">
                                  <p:stCondLst>
                                    <p:cond delay="0"/>
                                  </p:stCondLst>
                                  <p:childTnLst>
                                    <p:set>
                                      <p:cBhvr override="childStyle">
                                        <p:cTn id="6" dur="indefinite"/>
                                        <p:tgtEl>
                                          <p:spTgt spid="21515"/>
                                        </p:tgtEl>
                                        <p:attrNameLst>
                                          <p:attrName>style.fontStyle</p:attrName>
                                        </p:attrNameLst>
                                      </p:cBhvr>
                                      <p:to>
                                        <p:strVal val="normal"/>
                                      </p:to>
                                    </p:set>
                                    <p:set>
                                      <p:cBhvr override="childStyle">
                                        <p:cTn id="7" dur="indefinite"/>
                                        <p:tgtEl>
                                          <p:spTgt spid="21515"/>
                                        </p:tgtEl>
                                        <p:attrNameLst>
                                          <p:attrName>style.fontWeight</p:attrName>
                                        </p:attrNameLst>
                                      </p:cBhvr>
                                      <p:to>
                                        <p:strVal val="bold"/>
                                      </p:to>
                                    </p:set>
                                    <p:set>
                                      <p:cBhvr override="childStyle">
                                        <p:cTn id="8" dur="indefinite"/>
                                        <p:tgtEl>
                                          <p:spTgt spid="21515"/>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5"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2012 Studios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rgbClr val="CCCCCC"/>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2012 Studios .thmx</Template>
  <TotalTime>15016</TotalTime>
  <Words>16179</Words>
  <Application>Microsoft Macintosh PowerPoint</Application>
  <PresentationFormat>On-screen Show (4:3)</PresentationFormat>
  <Paragraphs>1207</Paragraphs>
  <Slides>78</Slides>
  <Notes>66</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2012 Studios </vt:lpstr>
      <vt:lpstr>Planning the Project</vt:lpstr>
      <vt:lpstr>Module Objectives</vt:lpstr>
      <vt:lpstr>Agile project lifecycle (TW style)</vt:lpstr>
      <vt:lpstr>What is Inception?</vt:lpstr>
      <vt:lpstr>Collecting Stories</vt:lpstr>
      <vt:lpstr>User Stories</vt:lpstr>
      <vt:lpstr>User Stories</vt:lpstr>
      <vt:lpstr>Parts of a Story</vt:lpstr>
      <vt:lpstr>Parts of a Story</vt:lpstr>
      <vt:lpstr>User Story Template</vt:lpstr>
      <vt:lpstr>Acceptance Criteria</vt:lpstr>
      <vt:lpstr>Roles</vt:lpstr>
      <vt:lpstr>Personas</vt:lpstr>
      <vt:lpstr>Personas</vt:lpstr>
      <vt:lpstr>Why Roles AND Personas?</vt:lpstr>
      <vt:lpstr>Use Cases to Scenarios</vt:lpstr>
      <vt:lpstr>Scenarios</vt:lpstr>
      <vt:lpstr>Low-Fi Prototyping</vt:lpstr>
      <vt:lpstr>Low-Fi Prototyping</vt:lpstr>
      <vt:lpstr>Storyboarding</vt:lpstr>
      <vt:lpstr>Contextual Design &amp; Contextual Inquiry</vt:lpstr>
      <vt:lpstr>Contextual Design &amp; Contextual Inquiry</vt:lpstr>
      <vt:lpstr>In Summary</vt:lpstr>
      <vt:lpstr>Estimating Stories</vt:lpstr>
      <vt:lpstr>Estimating the Effort</vt:lpstr>
      <vt:lpstr>Accuracy and Precision</vt:lpstr>
      <vt:lpstr>Accuracy and Precision</vt:lpstr>
      <vt:lpstr>PowerPoint Presentation</vt:lpstr>
      <vt:lpstr>PowerPoint Presentation</vt:lpstr>
      <vt:lpstr>Units of Measure </vt:lpstr>
      <vt:lpstr>Agile Estimation: Planning Poker </vt:lpstr>
      <vt:lpstr>Agile Estimation: Planning Poker </vt:lpstr>
      <vt:lpstr>Agile Estimation: Planning Poker </vt:lpstr>
      <vt:lpstr>Agile Estimation: Planning Poker </vt:lpstr>
      <vt:lpstr>Agile Estimation: Planning Poker </vt:lpstr>
      <vt:lpstr>Agile Estimation: Planning Poker </vt:lpstr>
      <vt:lpstr>Thrown Estimates</vt:lpstr>
      <vt:lpstr>Agile Estimation: Thrown Estimates</vt:lpstr>
      <vt:lpstr>Agile Estimation: Thrown Estimates</vt:lpstr>
      <vt:lpstr>Agile Estimation: Thrown Estimates</vt:lpstr>
      <vt:lpstr>Doggie Planning</vt:lpstr>
      <vt:lpstr>Doggie Planning</vt:lpstr>
      <vt:lpstr>The Doggie Planning Exercise</vt:lpstr>
      <vt:lpstr>Chihuahua</vt:lpstr>
      <vt:lpstr>The Doggie Planning Exercise</vt:lpstr>
      <vt:lpstr>Great Dane</vt:lpstr>
      <vt:lpstr>The Doggie Planning Exercise</vt:lpstr>
      <vt:lpstr>Labrador</vt:lpstr>
      <vt:lpstr>The Doggie Planning Exercise</vt:lpstr>
      <vt:lpstr>Poodle</vt:lpstr>
      <vt:lpstr>The Doggie Planning Exercise</vt:lpstr>
      <vt:lpstr>Newfoundland</vt:lpstr>
      <vt:lpstr>The Doggie Planning Exercise</vt:lpstr>
      <vt:lpstr>Austrian Guildenbaur</vt:lpstr>
      <vt:lpstr>Time-Based Estimation</vt:lpstr>
      <vt:lpstr>Time-Based Estimation</vt:lpstr>
      <vt:lpstr>Ideal Time</vt:lpstr>
      <vt:lpstr>Granularity of Estimation</vt:lpstr>
      <vt:lpstr>Velocity</vt:lpstr>
      <vt:lpstr>PowerPoint Presentation</vt:lpstr>
      <vt:lpstr>PowerPoint Presentation</vt:lpstr>
      <vt:lpstr>PowerPoint Presentation</vt:lpstr>
      <vt:lpstr>PowerPoint Presentation</vt:lpstr>
      <vt:lpstr>PowerPoint Presentation</vt:lpstr>
      <vt:lpstr>PowerPoint Presentation</vt:lpstr>
      <vt:lpstr>In Summary</vt:lpstr>
      <vt:lpstr>Release Planning</vt:lpstr>
      <vt:lpstr>Deciding on Releases</vt:lpstr>
      <vt:lpstr>All the Pieces</vt:lpstr>
      <vt:lpstr>Relative Priority</vt:lpstr>
      <vt:lpstr>Sheep Judging</vt:lpstr>
      <vt:lpstr>Span Planning</vt:lpstr>
      <vt:lpstr>Vertical Slice</vt:lpstr>
      <vt:lpstr>The Release Plan</vt:lpstr>
      <vt:lpstr>The Release Plan</vt:lpstr>
      <vt:lpstr>In Summary</vt:lpstr>
      <vt:lpstr>Review: Module Objectives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Steven List</dc:creator>
  <cp:lastModifiedBy>Patti M</cp:lastModifiedBy>
  <cp:revision>279</cp:revision>
  <dcterms:created xsi:type="dcterms:W3CDTF">2010-11-17T11:33:21Z</dcterms:created>
  <dcterms:modified xsi:type="dcterms:W3CDTF">2012-04-03T20:27:35Z</dcterms:modified>
</cp:coreProperties>
</file>